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0.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5" r:id="rId1"/>
  </p:sldMasterIdLst>
  <p:notesMasterIdLst>
    <p:notesMasterId r:id="rId48"/>
  </p:notesMasterIdLst>
  <p:sldIdLst>
    <p:sldId id="256" r:id="rId2"/>
    <p:sldId id="260" r:id="rId3"/>
    <p:sldId id="305" r:id="rId4"/>
    <p:sldId id="306" r:id="rId5"/>
    <p:sldId id="307" r:id="rId6"/>
    <p:sldId id="308" r:id="rId7"/>
    <p:sldId id="309" r:id="rId8"/>
    <p:sldId id="310" r:id="rId9"/>
    <p:sldId id="311" r:id="rId10"/>
    <p:sldId id="312" r:id="rId11"/>
    <p:sldId id="280" r:id="rId12"/>
    <p:sldId id="324" r:id="rId13"/>
    <p:sldId id="281" r:id="rId14"/>
    <p:sldId id="282" r:id="rId15"/>
    <p:sldId id="285" r:id="rId16"/>
    <p:sldId id="317" r:id="rId17"/>
    <p:sldId id="318" r:id="rId18"/>
    <p:sldId id="286" r:id="rId19"/>
    <p:sldId id="284" r:id="rId20"/>
    <p:sldId id="287" r:id="rId21"/>
    <p:sldId id="290" r:id="rId22"/>
    <p:sldId id="296" r:id="rId23"/>
    <p:sldId id="322" r:id="rId24"/>
    <p:sldId id="291" r:id="rId25"/>
    <p:sldId id="265" r:id="rId26"/>
    <p:sldId id="271" r:id="rId27"/>
    <p:sldId id="275" r:id="rId28"/>
    <p:sldId id="301" r:id="rId29"/>
    <p:sldId id="269" r:id="rId30"/>
    <p:sldId id="270" r:id="rId31"/>
    <p:sldId id="264" r:id="rId32"/>
    <p:sldId id="293" r:id="rId33"/>
    <p:sldId id="267" r:id="rId34"/>
    <p:sldId id="273" r:id="rId35"/>
    <p:sldId id="321" r:id="rId36"/>
    <p:sldId id="294" r:id="rId37"/>
    <p:sldId id="315" r:id="rId38"/>
    <p:sldId id="272" r:id="rId39"/>
    <p:sldId id="276" r:id="rId40"/>
    <p:sldId id="323" r:id="rId41"/>
    <p:sldId id="314" r:id="rId42"/>
    <p:sldId id="303" r:id="rId43"/>
    <p:sldId id="302" r:id="rId44"/>
    <p:sldId id="316" r:id="rId45"/>
    <p:sldId id="278" r:id="rId46"/>
    <p:sldId id="295" r:id="rId4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STER&#304;L%20DANI&#350;MANLIK%20&amp;%20SE&#199;K&#304;N%20AKADEM&#304;\STER&#304;L%20DANI&#350;MANLIK\GSTC\TES&#304;SLER\S&#304;DE%20PRENSES\TEKN&#304;K%20SERV&#304;S\S&#304;DE%20PRENSES%20K&#304;&#350;&#304;%20BA&#350;I%20ENERJ&#304;%20T&#220;KET&#304;MLER&#30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STER&#304;L%20DANI&#350;MANLIK%20&amp;%20SE&#199;K&#304;N%20AKADEM&#304;\STER&#304;L%20DANI&#350;MANLIK\GSTC\TES&#304;SLER\S&#304;DE%20PRENSES\TEKN&#304;K%20SERV&#304;S\S&#304;DE%20PRENSES%20K&#304;&#350;&#304;%20BA&#350;I%20ENERJ&#304;%20T&#220;KET&#304;MLER&#30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B.2.%20YEREL%20B&#214;LGESEL%20&#304;ST&#304;HDAM\&#304;K.FR.07%20&#304;ST&#304;HDAM%20TAK&#304;P%20FORMU%20-%202025%20dahil%20-%20di&#287;er%20diller.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B.2.%20YEREL%20B&#214;LGESEL%20&#304;ST&#304;HDAM\&#304;K.FR.07%20&#304;ST&#304;HDAM%20TAK&#304;P%20FORMU%20-%202025%20dahil%20-%20di&#287;er%20diller.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B.2.%20YEREL%20B&#214;LGESEL%20&#304;ST&#304;HDAM\&#304;K.FR.07%20&#304;ST&#304;HDAM%20TAK&#304;P%20FORMU%20-%202025%20dahil%20-%20di&#287;er%20diller.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G:\.shortcut-targets-by-id\1tboG58JLtPCrO3ugeOz_g-1o81QLbx_7\STER&#304;L%20DANI&#350;MANLIK%20(ORTAK%20A&#286;)\05-ST%20TES&#304;SLER\029-JUSTINIANO%20PARK%20CONT&#304;\2026\A.3%20RAPORLAMA%20VE%20&#304;LET&#304;&#350;&#304;M\RAPOR%20VER&#304;LER&#304;\T&#220;KET&#304;M%20TABLOSU%20-%20PARK%20CONT&#304;%20-%20T&#220;RK&#199;E.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YILLIK KİŞİ BAŞI ELEKTRİK TÜKETİM MİK(KWH)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TABLO'!$B$2</c:f>
              <c:strCache>
                <c:ptCount val="1"/>
                <c:pt idx="0">
                  <c:v>KİŞİ BAŞI ELEKTRİK TÜKETİM MİKTARI(kWh/KB)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extLst/>
            </c:numRef>
          </c:cat>
          <c:val>
            <c:numRef>
              <c:f>'ANA TABLO'!$D$2:$F$2</c:f>
              <c:numCache>
                <c:formatCode>0.00</c:formatCode>
                <c:ptCount val="3"/>
                <c:pt idx="0">
                  <c:v>15.72</c:v>
                </c:pt>
                <c:pt idx="1">
                  <c:v>9.6757872993836322</c:v>
                </c:pt>
                <c:pt idx="2">
                  <c:v>9.3198998859460129</c:v>
                </c:pt>
              </c:numCache>
              <c:extLst/>
            </c:numRef>
          </c:val>
          <c:extLst>
            <c:ext xmlns:c16="http://schemas.microsoft.com/office/drawing/2014/chart" uri="{C3380CC4-5D6E-409C-BE32-E72D297353CC}">
              <c16:uniqueId val="{00000000-79F2-447E-9AA8-8F0859946A35}"/>
            </c:ext>
          </c:extLst>
        </c:ser>
        <c:dLbls>
          <c:showLegendKey val="0"/>
          <c:showVal val="0"/>
          <c:showCatName val="0"/>
          <c:showSerName val="0"/>
          <c:showPercent val="0"/>
          <c:showBubbleSize val="0"/>
        </c:dLbls>
        <c:gapWidth val="150"/>
        <c:axId val="1396243200"/>
        <c:axId val="1351457568"/>
      </c:barChart>
      <c:catAx>
        <c:axId val="139624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51457568"/>
        <c:crosses val="autoZero"/>
        <c:auto val="1"/>
        <c:lblAlgn val="ctr"/>
        <c:lblOffset val="100"/>
        <c:noMultiLvlLbl val="0"/>
      </c:catAx>
      <c:valAx>
        <c:axId val="1351457568"/>
        <c:scaling>
          <c:orientation val="minMax"/>
          <c:max val="1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kWh/KB</a:t>
                </a:r>
              </a:p>
            </c:rich>
          </c:tx>
          <c:layout>
            <c:manualLayout>
              <c:xMode val="edge"/>
              <c:yMode val="edge"/>
              <c:x val="0.19722222222222222"/>
              <c:y val="0.3928550597841936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9624320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 YILLIK KİŞİ BAŞI LNG TÜKETİM MİKTARI (KG)</a:t>
            </a:r>
          </a:p>
        </c:rich>
      </c:tx>
      <c:layout>
        <c:manualLayout>
          <c:xMode val="edge"/>
          <c:yMode val="edge"/>
          <c:x val="0.12807874936377239"/>
          <c:y val="3.274784108488290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TABLO'!$B$5</c:f>
              <c:strCache>
                <c:ptCount val="1"/>
                <c:pt idx="0">
                  <c:v>KİŞİ BAŞI LNG TÜKETİM MİKTARI (KG/KB)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TABLO'!$D$5:$F$5</c:f>
              <c:numCache>
                <c:formatCode>0.00</c:formatCode>
                <c:ptCount val="3"/>
                <c:pt idx="0">
                  <c:v>0.14000000000000001</c:v>
                </c:pt>
                <c:pt idx="1">
                  <c:v>0.14536482332794934</c:v>
                </c:pt>
                <c:pt idx="2">
                  <c:v>0.11062000241089726</c:v>
                </c:pt>
              </c:numCache>
            </c:numRef>
          </c:val>
          <c:extLst>
            <c:ext xmlns:c16="http://schemas.microsoft.com/office/drawing/2014/chart" uri="{C3380CC4-5D6E-409C-BE32-E72D297353CC}">
              <c16:uniqueId val="{00000000-91D4-41F2-991A-D14A4110C3D6}"/>
            </c:ext>
          </c:extLst>
        </c:ser>
        <c:dLbls>
          <c:showLegendKey val="0"/>
          <c:showVal val="0"/>
          <c:showCatName val="0"/>
          <c:showSerName val="0"/>
          <c:showPercent val="0"/>
          <c:showBubbleSize val="0"/>
        </c:dLbls>
        <c:gapWidth val="150"/>
        <c:axId val="1396710512"/>
        <c:axId val="1396708880"/>
      </c:barChart>
      <c:catAx>
        <c:axId val="139671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96708880"/>
        <c:crosses val="autoZero"/>
        <c:auto val="1"/>
        <c:lblAlgn val="ctr"/>
        <c:lblOffset val="100"/>
        <c:noMultiLvlLbl val="0"/>
      </c:catAx>
      <c:valAx>
        <c:axId val="13967088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KG/KB</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967105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b="1"/>
              <a:t>KİŞİ BAŞI ELEKTRİK TÜKETİM MİKTARLARI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0.21194019123700034"/>
          <c:y val="0.1474473375542539"/>
          <c:w val="0.75240557890400162"/>
          <c:h val="0.5910155368310589"/>
        </c:manualLayout>
      </c:layout>
      <c:bar3DChart>
        <c:barDir val="col"/>
        <c:grouping val="clustered"/>
        <c:varyColors val="0"/>
        <c:dLbls>
          <c:showLegendKey val="0"/>
          <c:showVal val="1"/>
          <c:showCatName val="0"/>
          <c:showSerName val="0"/>
          <c:showPercent val="0"/>
          <c:showBubbleSize val="0"/>
        </c:dLbls>
        <c:gapWidth val="150"/>
        <c:shape val="box"/>
        <c:axId val="-1676781968"/>
        <c:axId val="-1676772176"/>
        <c:axId val="0"/>
      </c:bar3DChart>
      <c:catAx>
        <c:axId val="-16767819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676772176"/>
        <c:crosses val="autoZero"/>
        <c:auto val="1"/>
        <c:lblAlgn val="ctr"/>
        <c:lblOffset val="100"/>
        <c:noMultiLvlLbl val="0"/>
      </c:catAx>
      <c:valAx>
        <c:axId val="-167677217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67678196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 YILLIK KİŞİ BAŞI MOTORİN</a:t>
            </a:r>
            <a:r>
              <a:rPr lang="tr-TR" baseline="0"/>
              <a:t> </a:t>
            </a:r>
            <a:r>
              <a:rPr lang="tr-TR"/>
              <a:t>TÜKETİM MİKTARI (L)</a:t>
            </a:r>
          </a:p>
        </c:rich>
      </c:tx>
      <c:layout>
        <c:manualLayout>
          <c:xMode val="edge"/>
          <c:yMode val="edge"/>
          <c:x val="0.11592252464686524"/>
          <c:y val="4.187090292810775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TABLO'!$B$7</c:f>
              <c:strCache>
                <c:ptCount val="1"/>
                <c:pt idx="0">
                  <c:v>KİŞİ BAŞI MOTORİN TÜKETİMİ (L/KB)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TABLO'!$D$8:$F$8</c:f>
              <c:numCache>
                <c:formatCode>0.00</c:formatCode>
                <c:ptCount val="3"/>
                <c:pt idx="0">
                  <c:v>0.02</c:v>
                </c:pt>
                <c:pt idx="1">
                  <c:v>1.5344349789592529E-2</c:v>
                </c:pt>
                <c:pt idx="2">
                  <c:v>1.6838448247617693E-2</c:v>
                </c:pt>
              </c:numCache>
            </c:numRef>
          </c:val>
          <c:extLst>
            <c:ext xmlns:c16="http://schemas.microsoft.com/office/drawing/2014/chart" uri="{C3380CC4-5D6E-409C-BE32-E72D297353CC}">
              <c16:uniqueId val="{00000000-4E5D-4F68-960F-0650A48708D6}"/>
            </c:ext>
          </c:extLst>
        </c:ser>
        <c:dLbls>
          <c:showLegendKey val="0"/>
          <c:showVal val="0"/>
          <c:showCatName val="0"/>
          <c:showSerName val="0"/>
          <c:showPercent val="0"/>
          <c:showBubbleSize val="0"/>
        </c:dLbls>
        <c:gapWidth val="150"/>
        <c:axId val="1395784464"/>
        <c:axId val="1395785008"/>
      </c:barChart>
      <c:catAx>
        <c:axId val="139578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95785008"/>
        <c:crosses val="autoZero"/>
        <c:auto val="1"/>
        <c:lblAlgn val="ctr"/>
        <c:lblOffset val="100"/>
        <c:noMultiLvlLbl val="0"/>
      </c:catAx>
      <c:valAx>
        <c:axId val="1395785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L/KB</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957844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b="1"/>
              <a:t>KİŞİ BAŞI ELEKTRİK TÜKETİM MİKTARLARI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0.21194019123700034"/>
          <c:y val="0.1474473375542539"/>
          <c:w val="0.75240557890400162"/>
          <c:h val="0.5910155368310589"/>
        </c:manualLayout>
      </c:layout>
      <c:bar3DChart>
        <c:barDir val="col"/>
        <c:grouping val="clustered"/>
        <c:varyColors val="0"/>
        <c:dLbls>
          <c:showLegendKey val="0"/>
          <c:showVal val="1"/>
          <c:showCatName val="0"/>
          <c:showSerName val="0"/>
          <c:showPercent val="0"/>
          <c:showBubbleSize val="0"/>
        </c:dLbls>
        <c:gapWidth val="150"/>
        <c:shape val="box"/>
        <c:axId val="-1676774352"/>
        <c:axId val="-1676779792"/>
        <c:axId val="0"/>
      </c:bar3DChart>
      <c:catAx>
        <c:axId val="-16767743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676779792"/>
        <c:crosses val="autoZero"/>
        <c:auto val="1"/>
        <c:lblAlgn val="ctr"/>
        <c:lblOffset val="100"/>
        <c:noMultiLvlLbl val="0"/>
      </c:catAx>
      <c:valAx>
        <c:axId val="-167677979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67677435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tr-TR" sz="1100"/>
              <a:t>YILLIK KİŞİ BAŞI BENZİN</a:t>
            </a:r>
            <a:r>
              <a:rPr lang="tr-TR" sz="1100" baseline="0"/>
              <a:t> TÜKETİM </a:t>
            </a:r>
            <a:r>
              <a:rPr lang="tr-TR" sz="1100"/>
              <a:t>MİKTARI (L)</a:t>
            </a:r>
          </a:p>
        </c:rich>
      </c:tx>
      <c:layout>
        <c:manualLayout>
          <c:xMode val="edge"/>
          <c:yMode val="edge"/>
          <c:x val="0.11896158082609204"/>
          <c:y val="3.2747841084882906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TABLO'!$B$8</c:f>
              <c:strCache>
                <c:ptCount val="1"/>
                <c:pt idx="0">
                  <c:v>KİŞİ BAŞI BENZİN TÜKETİMİ (L)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TABLO'!$D$8:$F$8</c:f>
              <c:numCache>
                <c:formatCode>0.00</c:formatCode>
                <c:ptCount val="3"/>
                <c:pt idx="0">
                  <c:v>0.02</c:v>
                </c:pt>
                <c:pt idx="1">
                  <c:v>1.5344349789592529E-2</c:v>
                </c:pt>
                <c:pt idx="2">
                  <c:v>1.6838448247617693E-2</c:v>
                </c:pt>
              </c:numCache>
            </c:numRef>
          </c:val>
          <c:extLst>
            <c:ext xmlns:c16="http://schemas.microsoft.com/office/drawing/2014/chart" uri="{C3380CC4-5D6E-409C-BE32-E72D297353CC}">
              <c16:uniqueId val="{00000000-AB57-4993-A52C-AFA8B7A48DD8}"/>
            </c:ext>
          </c:extLst>
        </c:ser>
        <c:dLbls>
          <c:showLegendKey val="0"/>
          <c:showVal val="0"/>
          <c:showCatName val="0"/>
          <c:showSerName val="0"/>
          <c:showPercent val="0"/>
          <c:showBubbleSize val="0"/>
        </c:dLbls>
        <c:gapWidth val="150"/>
        <c:axId val="1384773040"/>
        <c:axId val="1292842400"/>
      </c:barChart>
      <c:catAx>
        <c:axId val="138477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92842400"/>
        <c:crosses val="autoZero"/>
        <c:auto val="1"/>
        <c:lblAlgn val="ctr"/>
        <c:lblOffset val="100"/>
        <c:noMultiLvlLbl val="0"/>
      </c:catAx>
      <c:valAx>
        <c:axId val="1292842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KG/KB</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8477304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 YILLIK KİŞİ BAŞI ŞEBEKE SU TÜKETİM MİKTARI(M3)</a:t>
            </a:r>
          </a:p>
        </c:rich>
      </c:tx>
      <c:layout>
        <c:manualLayout>
          <c:xMode val="edge"/>
          <c:yMode val="edge"/>
          <c:x val="0.14935214261835988"/>
          <c:y val="2.81863101632704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TABLO'!$B$3</c:f>
              <c:strCache>
                <c:ptCount val="1"/>
                <c:pt idx="0">
                  <c:v> KİŞİ BAŞI ŞEBEKE SUYU TÜKETİM MİKTARI (m3/KB)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extLst/>
            </c:numRef>
          </c:cat>
          <c:val>
            <c:numRef>
              <c:f>'ANA TABLO'!$D$3:$F$3</c:f>
              <c:numCache>
                <c:formatCode>0.00</c:formatCode>
                <c:ptCount val="3"/>
                <c:pt idx="0">
                  <c:v>0.35</c:v>
                </c:pt>
                <c:pt idx="1">
                  <c:v>0.25610019609220114</c:v>
                </c:pt>
                <c:pt idx="2">
                  <c:v>0.33830452105053305</c:v>
                </c:pt>
              </c:numCache>
              <c:extLst/>
            </c:numRef>
          </c:val>
          <c:extLst>
            <c:ext xmlns:c16="http://schemas.microsoft.com/office/drawing/2014/chart" uri="{C3380CC4-5D6E-409C-BE32-E72D297353CC}">
              <c16:uniqueId val="{00000000-7D3F-4715-93F7-9DB29E6E5488}"/>
            </c:ext>
          </c:extLst>
        </c:ser>
        <c:dLbls>
          <c:showLegendKey val="0"/>
          <c:showVal val="0"/>
          <c:showCatName val="0"/>
          <c:showSerName val="0"/>
          <c:showPercent val="0"/>
          <c:showBubbleSize val="0"/>
        </c:dLbls>
        <c:gapWidth val="150"/>
        <c:axId val="1351457024"/>
        <c:axId val="1351455392"/>
      </c:barChart>
      <c:catAx>
        <c:axId val="135145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51455392"/>
        <c:crosses val="autoZero"/>
        <c:auto val="1"/>
        <c:lblAlgn val="ctr"/>
        <c:lblOffset val="100"/>
        <c:noMultiLvlLbl val="0"/>
      </c:catAx>
      <c:valAx>
        <c:axId val="1351455392"/>
        <c:scaling>
          <c:orientation val="minMax"/>
          <c:max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M3/KB</a:t>
                </a:r>
              </a:p>
            </c:rich>
          </c:tx>
          <c:layout>
            <c:manualLayout>
              <c:xMode val="edge"/>
              <c:yMode val="edge"/>
              <c:x val="0.19722222222222222"/>
              <c:y val="0.3928550597841936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5145702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 YILLIK KİŞİ BAŞI KAĞIT ATIK MİKTARI (KG)</a:t>
            </a:r>
          </a:p>
        </c:rich>
      </c:tx>
      <c:layout>
        <c:manualLayout>
          <c:xMode val="edge"/>
          <c:yMode val="edge"/>
          <c:x val="0.11592252464686524"/>
          <c:y val="4.187090292810775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TABLO'!$B$13</c:f>
              <c:strCache>
                <c:ptCount val="1"/>
                <c:pt idx="0">
                  <c:v>KİŞİ BAŞI KAĞIT AMBALAJ ATIK (KG/KB)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TABLO'!$D$13:$F$13</c:f>
              <c:numCache>
                <c:formatCode>0.0000</c:formatCode>
                <c:ptCount val="3"/>
                <c:pt idx="0" formatCode="0.00">
                  <c:v>4.1000000000000002E-2</c:v>
                </c:pt>
                <c:pt idx="1">
                  <c:v>1.4828459838912688E-2</c:v>
                </c:pt>
                <c:pt idx="2" formatCode="0.00">
                  <c:v>2.0678080307605762E-2</c:v>
                </c:pt>
              </c:numCache>
            </c:numRef>
          </c:val>
          <c:extLst>
            <c:ext xmlns:c16="http://schemas.microsoft.com/office/drawing/2014/chart" uri="{C3380CC4-5D6E-409C-BE32-E72D297353CC}">
              <c16:uniqueId val="{00000000-2A98-44BC-8DC3-DEF020111A4B}"/>
            </c:ext>
          </c:extLst>
        </c:ser>
        <c:dLbls>
          <c:showLegendKey val="0"/>
          <c:showVal val="0"/>
          <c:showCatName val="0"/>
          <c:showSerName val="0"/>
          <c:showPercent val="0"/>
          <c:showBubbleSize val="0"/>
        </c:dLbls>
        <c:gapWidth val="150"/>
        <c:axId val="1387107552"/>
        <c:axId val="1396709424"/>
      </c:barChart>
      <c:catAx>
        <c:axId val="138710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96709424"/>
        <c:crosses val="autoZero"/>
        <c:auto val="1"/>
        <c:lblAlgn val="ctr"/>
        <c:lblOffset val="100"/>
        <c:noMultiLvlLbl val="0"/>
      </c:catAx>
      <c:valAx>
        <c:axId val="13967094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KG/KB</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8710755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tr-TR" sz="1200"/>
              <a:t>YILLIK</a:t>
            </a:r>
            <a:r>
              <a:rPr lang="tr-TR" sz="1200" baseline="0"/>
              <a:t> KİŞİ BAŞI PLASTİK ATIK MİKTARI (KG)</a:t>
            </a:r>
            <a:endParaRPr lang="tr-TR" sz="1200"/>
          </a:p>
        </c:rich>
      </c:tx>
      <c:layout>
        <c:manualLayout>
          <c:xMode val="edge"/>
          <c:yMode val="edge"/>
          <c:x val="0.11592252464686524"/>
          <c:y val="4.1870902928107752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'ANA TABLO'!$B$14</c:f>
              <c:strCache>
                <c:ptCount val="1"/>
                <c:pt idx="0">
                  <c:v>KİŞİ BAŞI PLASTİK AMBALAJ ATIK (KG/KB)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TABLO'!$D$14:$F$14</c:f>
              <c:numCache>
                <c:formatCode>0.0000</c:formatCode>
                <c:ptCount val="3"/>
                <c:pt idx="0" formatCode="0.00">
                  <c:v>1.0999999999999999E-2</c:v>
                </c:pt>
                <c:pt idx="1">
                  <c:v>3.7138674459936149E-3</c:v>
                </c:pt>
                <c:pt idx="2">
                  <c:v>3.9563442143102203E-3</c:v>
                </c:pt>
              </c:numCache>
            </c:numRef>
          </c:val>
          <c:extLst>
            <c:ext xmlns:c16="http://schemas.microsoft.com/office/drawing/2014/chart" uri="{C3380CC4-5D6E-409C-BE32-E72D297353CC}">
              <c16:uniqueId val="{00000000-2AB6-4D1D-9C1C-AE7631DE88CF}"/>
            </c:ext>
          </c:extLst>
        </c:ser>
        <c:dLbls>
          <c:showLegendKey val="0"/>
          <c:showVal val="0"/>
          <c:showCatName val="0"/>
          <c:showSerName val="0"/>
          <c:showPercent val="0"/>
          <c:showBubbleSize val="0"/>
        </c:dLbls>
        <c:gapWidth val="150"/>
        <c:axId val="1292841856"/>
        <c:axId val="1183127136"/>
      </c:barChart>
      <c:catAx>
        <c:axId val="129284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183127136"/>
        <c:crosses val="autoZero"/>
        <c:auto val="1"/>
        <c:lblAlgn val="ctr"/>
        <c:lblOffset val="100"/>
        <c:noMultiLvlLbl val="0"/>
      </c:catAx>
      <c:valAx>
        <c:axId val="1183127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KG/KB</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2928418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tr-TR" sz="1200"/>
              <a:t>YILLIK KİŞİ BAŞI METAL ATIK MİKTARI (KG)</a:t>
            </a:r>
          </a:p>
        </c:rich>
      </c:tx>
      <c:layout>
        <c:manualLayout>
          <c:xMode val="edge"/>
          <c:yMode val="edge"/>
          <c:x val="0.11592252464686524"/>
          <c:y val="4.1870902928107752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TABLO'!$B$15</c:f>
              <c:strCache>
                <c:ptCount val="1"/>
                <c:pt idx="0">
                  <c:v> KİŞİ BAŞI METAL AMBALAJ ATIK (KG/KB)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TABLO'!$D$15:$F$15</c:f>
              <c:numCache>
                <c:formatCode>0.0000</c:formatCode>
                <c:ptCount val="3"/>
                <c:pt idx="0" formatCode="0.00">
                  <c:v>8.9999999999999993E-3</c:v>
                </c:pt>
                <c:pt idx="1">
                  <c:v>3.0116088743875496E-3</c:v>
                </c:pt>
                <c:pt idx="2" formatCode="0.00000">
                  <c:v>3.2454386133013531E-3</c:v>
                </c:pt>
              </c:numCache>
            </c:numRef>
          </c:val>
          <c:extLst>
            <c:ext xmlns:c16="http://schemas.microsoft.com/office/drawing/2014/chart" uri="{C3380CC4-5D6E-409C-BE32-E72D297353CC}">
              <c16:uniqueId val="{00000000-4DD1-4587-9D77-34E4B444FCF9}"/>
            </c:ext>
          </c:extLst>
        </c:ser>
        <c:dLbls>
          <c:showLegendKey val="0"/>
          <c:showVal val="0"/>
          <c:showCatName val="0"/>
          <c:showSerName val="0"/>
          <c:showPercent val="0"/>
          <c:showBubbleSize val="0"/>
        </c:dLbls>
        <c:gapWidth val="150"/>
        <c:axId val="1183126048"/>
        <c:axId val="1183128224"/>
      </c:barChart>
      <c:catAx>
        <c:axId val="118312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183128224"/>
        <c:crosses val="autoZero"/>
        <c:auto val="1"/>
        <c:lblAlgn val="ctr"/>
        <c:lblOffset val="100"/>
        <c:noMultiLvlLbl val="0"/>
      </c:catAx>
      <c:valAx>
        <c:axId val="1183128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KG/KB</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18312604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tr-TR" sz="1400" b="0" i="0" baseline="0">
                <a:effectLst/>
              </a:rPr>
              <a:t>YILLIK KİŞİ BAŞI CAM ATIK MİKTARI (KG)</a:t>
            </a:r>
            <a:endParaRPr lang="tr-TR" sz="1050">
              <a:effectLst/>
            </a:endParaRPr>
          </a:p>
        </c:rich>
      </c:tx>
      <c:layout>
        <c:manualLayout>
          <c:xMode val="edge"/>
          <c:yMode val="edge"/>
          <c:x val="0.24964099653284366"/>
          <c:y val="4.1870902928107752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'ANA TABLO'!$B$16</c:f>
              <c:strCache>
                <c:ptCount val="1"/>
                <c:pt idx="0">
                  <c:v> KİŞİ BAŞI CAM AMBALAJ ATIK (KG/KB)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TABLO'!$D$16:$F$16</c:f>
              <c:numCache>
                <c:formatCode>0.0000</c:formatCode>
                <c:ptCount val="3"/>
                <c:pt idx="0" formatCode="0.00">
                  <c:v>0.02</c:v>
                </c:pt>
                <c:pt idx="1">
                  <c:v>1.1209127200635273E-2</c:v>
                </c:pt>
                <c:pt idx="2">
                  <c:v>7.6654169152260525E-3</c:v>
                </c:pt>
              </c:numCache>
            </c:numRef>
          </c:val>
          <c:extLst>
            <c:ext xmlns:c16="http://schemas.microsoft.com/office/drawing/2014/chart" uri="{C3380CC4-5D6E-409C-BE32-E72D297353CC}">
              <c16:uniqueId val="{00000000-137E-4F40-B65B-51B62400BD60}"/>
            </c:ext>
          </c:extLst>
        </c:ser>
        <c:dLbls>
          <c:showLegendKey val="0"/>
          <c:showVal val="0"/>
          <c:showCatName val="0"/>
          <c:showSerName val="0"/>
          <c:showPercent val="0"/>
          <c:showBubbleSize val="0"/>
        </c:dLbls>
        <c:gapWidth val="150"/>
        <c:axId val="1183126592"/>
        <c:axId val="1183127680"/>
      </c:barChart>
      <c:catAx>
        <c:axId val="118312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183127680"/>
        <c:crosses val="autoZero"/>
        <c:auto val="1"/>
        <c:lblAlgn val="ctr"/>
        <c:lblOffset val="100"/>
        <c:noMultiLvlLbl val="0"/>
      </c:catAx>
      <c:valAx>
        <c:axId val="1183127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18312659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tr-TR" sz="1200"/>
              <a:t>MİSAFİR MEMNUNİYET ORANI</a:t>
            </a:r>
          </a:p>
        </c:rich>
      </c:tx>
      <c:layout>
        <c:manualLayout>
          <c:xMode val="edge"/>
          <c:yMode val="edge"/>
          <c:x val="0.24964099653284366"/>
          <c:y val="4.1870902928107752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'ANA TABLO'!$B$18</c:f>
              <c:strCache>
                <c:ptCount val="1"/>
                <c:pt idx="0">
                  <c:v>MİSAFİR MEMNUNİYET ORANI ( % )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TABLO'!$D$18:$F$18</c:f>
              <c:numCache>
                <c:formatCode>0.00%</c:formatCode>
                <c:ptCount val="3"/>
                <c:pt idx="0">
                  <c:v>0.93240000000000001</c:v>
                </c:pt>
                <c:pt idx="1">
                  <c:v>0.93730000000000002</c:v>
                </c:pt>
                <c:pt idx="2">
                  <c:v>0.95299999999999996</c:v>
                </c:pt>
              </c:numCache>
            </c:numRef>
          </c:val>
          <c:extLst>
            <c:ext xmlns:c16="http://schemas.microsoft.com/office/drawing/2014/chart" uri="{C3380CC4-5D6E-409C-BE32-E72D297353CC}">
              <c16:uniqueId val="{00000000-7811-4940-B11B-8C4362A544F5}"/>
            </c:ext>
          </c:extLst>
        </c:ser>
        <c:dLbls>
          <c:showLegendKey val="0"/>
          <c:showVal val="0"/>
          <c:showCatName val="0"/>
          <c:showSerName val="0"/>
          <c:showPercent val="0"/>
          <c:showBubbleSize val="0"/>
        </c:dLbls>
        <c:gapWidth val="150"/>
        <c:axId val="1396707248"/>
        <c:axId val="1396705072"/>
      </c:barChart>
      <c:catAx>
        <c:axId val="139670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96705072"/>
        <c:crosses val="autoZero"/>
        <c:auto val="1"/>
        <c:lblAlgn val="ctr"/>
        <c:lblOffset val="100"/>
        <c:noMultiLvlLbl val="0"/>
      </c:catAx>
      <c:valAx>
        <c:axId val="13967050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9670724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tr-TR" sz="1200"/>
              <a:t>YEREL</a:t>
            </a:r>
            <a:r>
              <a:rPr lang="tr-TR" sz="1200" baseline="0"/>
              <a:t> TEDARİKÇİ ORANI</a:t>
            </a:r>
            <a:endParaRPr lang="tr-TR" sz="1200"/>
          </a:p>
        </c:rich>
      </c:tx>
      <c:layout>
        <c:manualLayout>
          <c:xMode val="edge"/>
          <c:yMode val="edge"/>
          <c:x val="0.34992985044732755"/>
          <c:y val="4.1870902928107752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TABLO'!$B$17</c:f>
              <c:strCache>
                <c:ptCount val="1"/>
                <c:pt idx="0">
                  <c:v>YEREL TEDARİKÇİ ORANI ( %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TABLO'!$D$17:$F$17</c:f>
              <c:numCache>
                <c:formatCode>0%</c:formatCode>
                <c:ptCount val="3"/>
                <c:pt idx="0">
                  <c:v>0.64100000000000001</c:v>
                </c:pt>
                <c:pt idx="1">
                  <c:v>0.90910000000000002</c:v>
                </c:pt>
                <c:pt idx="2" formatCode="0.00%">
                  <c:v>0.95660000000000001</c:v>
                </c:pt>
              </c:numCache>
            </c:numRef>
          </c:val>
          <c:extLst>
            <c:ext xmlns:c16="http://schemas.microsoft.com/office/drawing/2014/chart" uri="{C3380CC4-5D6E-409C-BE32-E72D297353CC}">
              <c16:uniqueId val="{00000000-2BD7-4833-A22A-5A6D8219EC7D}"/>
            </c:ext>
          </c:extLst>
        </c:ser>
        <c:dLbls>
          <c:showLegendKey val="0"/>
          <c:showVal val="0"/>
          <c:showCatName val="0"/>
          <c:showSerName val="0"/>
          <c:showPercent val="0"/>
          <c:showBubbleSize val="0"/>
        </c:dLbls>
        <c:gapWidth val="150"/>
        <c:axId val="1195597552"/>
        <c:axId val="1195599184"/>
      </c:barChart>
      <c:catAx>
        <c:axId val="119559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195599184"/>
        <c:crosses val="autoZero"/>
        <c:auto val="1"/>
        <c:lblAlgn val="ctr"/>
        <c:lblOffset val="100"/>
        <c:noMultiLvlLbl val="0"/>
      </c:catAx>
      <c:valAx>
        <c:axId val="1195599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19559755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PERSONEL</a:t>
            </a:r>
            <a:r>
              <a:rPr lang="tr-TR"/>
              <a:t> YERELLİK ORANI ( %</a:t>
            </a:r>
            <a:r>
              <a:rPr lang="tr-TR" baseline="0"/>
              <a:t> )</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YERELLİK!$A$3</c:f>
              <c:strCache>
                <c:ptCount val="1"/>
                <c:pt idx="0">
                  <c:v>PERSONEL</c:v>
                </c:pt>
              </c:strCache>
            </c:strRef>
          </c:tx>
          <c:spPr>
            <a:solidFill>
              <a:schemeClr val="accent1"/>
            </a:solidFill>
            <a:ln>
              <a:noFill/>
            </a:ln>
            <a:effectLst/>
            <a:sp3d/>
          </c:spPr>
          <c:invertIfNegative val="0"/>
          <c:dPt>
            <c:idx val="1"/>
            <c:invertIfNegative val="0"/>
            <c:bubble3D val="0"/>
            <c:spPr>
              <a:solidFill>
                <a:schemeClr val="accent2"/>
              </a:solidFill>
              <a:ln>
                <a:noFill/>
              </a:ln>
              <a:effectLst/>
              <a:sp3d/>
            </c:spPr>
            <c:extLst>
              <c:ext xmlns:c16="http://schemas.microsoft.com/office/drawing/2014/chart" uri="{C3380CC4-5D6E-409C-BE32-E72D297353CC}">
                <c16:uniqueId val="{00000001-8F51-43AA-A50B-83A59A700907}"/>
              </c:ext>
            </c:extLst>
          </c:dPt>
          <c:dPt>
            <c:idx val="2"/>
            <c:invertIfNegative val="0"/>
            <c:bubble3D val="0"/>
            <c:spPr>
              <a:solidFill>
                <a:schemeClr val="accent3"/>
              </a:solidFill>
              <a:ln>
                <a:noFill/>
              </a:ln>
              <a:effectLst/>
              <a:sp3d/>
            </c:spPr>
            <c:extLst>
              <c:ext xmlns:c16="http://schemas.microsoft.com/office/drawing/2014/chart" uri="{C3380CC4-5D6E-409C-BE32-E72D297353CC}">
                <c16:uniqueId val="{00000003-8F51-43AA-A50B-83A59A700907}"/>
              </c:ext>
            </c:extLst>
          </c:dPt>
          <c:dLbls>
            <c:dLbl>
              <c:idx val="0"/>
              <c:layout>
                <c:manualLayout>
                  <c:x val="2.7777777777777776E-2"/>
                  <c:y val="-3.7037037037037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51-43AA-A50B-83A59A700907}"/>
                </c:ext>
              </c:extLst>
            </c:dLbl>
            <c:dLbl>
              <c:idx val="1"/>
              <c:layout>
                <c:manualLayout>
                  <c:x val="3.6111111111111011E-2"/>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F51-43AA-A50B-83A59A700907}"/>
                </c:ext>
              </c:extLst>
            </c:dLbl>
            <c:dLbl>
              <c:idx val="2"/>
              <c:layout>
                <c:manualLayout>
                  <c:x val="4.1666666666666567E-2"/>
                  <c:y val="-3.7037037037037056E-2"/>
                </c:manualLayout>
              </c:layout>
              <c:showLegendKey val="0"/>
              <c:showVal val="1"/>
              <c:showCatName val="0"/>
              <c:showSerName val="0"/>
              <c:showPercent val="0"/>
              <c:showBubbleSize val="0"/>
              <c:extLst xmlns:c16="http://schemas.microsoft.com/office/drawing/2014/chart" xmlns:c15="http://schemas.microsoft.com/office/drawing/2012/chart">
                <c:ext xmlns:c15="http://schemas.microsoft.com/office/drawing/2012/chart" uri="{CE6537A1-D6FC-4f65-9D91-7224C49458BB}"/>
                <c:ext xmlns:c16="http://schemas.microsoft.com/office/drawing/2014/chart" uri="{C3380CC4-5D6E-409C-BE32-E72D297353CC}">
                  <c16:uniqueId val="{00000003-8F51-43AA-A50B-83A59A70090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YERELLİK!$F$2:$H$2</c:f>
              <c:numCache>
                <c:formatCode>General</c:formatCode>
                <c:ptCount val="3"/>
                <c:pt idx="0">
                  <c:v>2024</c:v>
                </c:pt>
                <c:pt idx="1">
                  <c:v>2025</c:v>
                </c:pt>
                <c:pt idx="2">
                  <c:v>2026</c:v>
                </c:pt>
              </c:numCache>
            </c:numRef>
          </c:cat>
          <c:val>
            <c:numRef>
              <c:f>YERELLİK!$F$3:$H$3</c:f>
              <c:numCache>
                <c:formatCode>0.0%</c:formatCode>
                <c:ptCount val="3"/>
                <c:pt idx="0" formatCode="0.00%">
                  <c:v>0.29723991507430997</c:v>
                </c:pt>
                <c:pt idx="1">
                  <c:v>0.31712062256809337</c:v>
                </c:pt>
                <c:pt idx="2">
                  <c:v>0.3456032719836401</c:v>
                </c:pt>
              </c:numCache>
            </c:numRef>
          </c:val>
          <c:extLst>
            <c:ext xmlns:c16="http://schemas.microsoft.com/office/drawing/2014/chart" uri="{C3380CC4-5D6E-409C-BE32-E72D297353CC}">
              <c16:uniqueId val="{00000005-8F51-43AA-A50B-83A59A700907}"/>
            </c:ext>
          </c:extLst>
        </c:ser>
        <c:dLbls>
          <c:showLegendKey val="0"/>
          <c:showVal val="0"/>
          <c:showCatName val="0"/>
          <c:showSerName val="0"/>
          <c:showPercent val="0"/>
          <c:showBubbleSize val="0"/>
        </c:dLbls>
        <c:gapWidth val="150"/>
        <c:shape val="box"/>
        <c:axId val="-1467374656"/>
        <c:axId val="-1467376832"/>
        <c:axId val="0"/>
      </c:bar3DChart>
      <c:catAx>
        <c:axId val="-14673746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467376832"/>
        <c:crosses val="autoZero"/>
        <c:auto val="1"/>
        <c:lblAlgn val="ctr"/>
        <c:lblOffset val="100"/>
        <c:noMultiLvlLbl val="0"/>
      </c:catAx>
      <c:valAx>
        <c:axId val="-146737683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46737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solidFill>
      <a:schemeClr val="bg1"/>
    </a:solidFill>
    <a:ln w="9525" cap="flat" cmpd="sng" algn="ctr">
      <a:solidFill>
        <a:schemeClr val="accent2">
          <a:lumMod val="75000"/>
        </a:schemeClr>
      </a:solidFill>
      <a:round/>
    </a:ln>
    <a:effectLst/>
  </c:spPr>
  <c:txPr>
    <a:bodyPr/>
    <a:lstStyle/>
    <a:p>
      <a:pPr>
        <a:defRPr/>
      </a:pPr>
      <a:endParaRPr lang="tr-T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tr-TR"/>
              <a:t>PERSONEL - </a:t>
            </a:r>
            <a:r>
              <a:rPr lang="en-US"/>
              <a:t>KADIN İSTİHDAMI ORANLARI ( % )</a:t>
            </a:r>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tr-TR"/>
        </a:p>
      </c:txPr>
    </c:title>
    <c:autoTitleDeleted val="0"/>
    <c:plotArea>
      <c:layout/>
      <c:barChart>
        <c:barDir val="col"/>
        <c:grouping val="clustered"/>
        <c:varyColors val="0"/>
        <c:ser>
          <c:idx val="0"/>
          <c:order val="0"/>
          <c:tx>
            <c:strRef>
              <c:f>'KADIN-ERKEK (PERSONEL)'!$A$25</c:f>
              <c:strCache>
                <c:ptCount val="1"/>
                <c:pt idx="0">
                  <c:v>KADIN İSTİHDAMI ORANLARI ( % )</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1"/>
            <c:invertIfNegative val="0"/>
            <c:bubble3D val="0"/>
            <c:spPr>
              <a:solidFill>
                <a:schemeClr val="accent2">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9FA0-4B03-8E3D-73AC155D9E60}"/>
              </c:ext>
            </c:extLst>
          </c:dPt>
          <c:dPt>
            <c:idx val="2"/>
            <c:invertIfNegative val="0"/>
            <c:bubble3D val="0"/>
            <c:spPr>
              <a:solidFill>
                <a:schemeClr val="accent3">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9FA0-4B03-8E3D-73AC155D9E60}"/>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tr-T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('KADIN-ERKEK (PERSONEL)'!$D$25,'KADIN-ERKEK (PERSONEL)'!$H$25,'KADIN-ERKEK (PERSONEL)'!$L$25:$O$25)</c:f>
              <c:numCache>
                <c:formatCode>General</c:formatCode>
                <c:ptCount val="6"/>
                <c:pt idx="0">
                  <c:v>2024</c:v>
                </c:pt>
                <c:pt idx="1">
                  <c:v>2025</c:v>
                </c:pt>
                <c:pt idx="2">
                  <c:v>2026</c:v>
                </c:pt>
              </c:numCache>
              <c:extLst/>
            </c:numRef>
          </c:cat>
          <c:val>
            <c:numRef>
              <c:f>('KADIN-ERKEK (PERSONEL)'!$D$26,'KADIN-ERKEK (PERSONEL)'!$H$26,'KADIN-ERKEK (PERSONEL)'!$L$26)</c:f>
              <c:numCache>
                <c:formatCode>0.0%</c:formatCode>
                <c:ptCount val="3"/>
                <c:pt idx="0" formatCode="0.00%">
                  <c:v>0.29321345707656615</c:v>
                </c:pt>
                <c:pt idx="1">
                  <c:v>0.27480076944215442</c:v>
                </c:pt>
                <c:pt idx="2">
                  <c:v>0.44472093849982225</c:v>
                </c:pt>
              </c:numCache>
              <c:extLst/>
            </c:numRef>
          </c:val>
          <c:extLst>
            <c:ext xmlns:c16="http://schemas.microsoft.com/office/drawing/2014/chart" uri="{C3380CC4-5D6E-409C-BE32-E72D297353CC}">
              <c16:uniqueId val="{00000004-9FA0-4B03-8E3D-73AC155D9E60}"/>
            </c:ext>
          </c:extLst>
        </c:ser>
        <c:dLbls>
          <c:showLegendKey val="0"/>
          <c:showVal val="0"/>
          <c:showCatName val="0"/>
          <c:showSerName val="0"/>
          <c:showPercent val="0"/>
          <c:showBubbleSize val="0"/>
        </c:dLbls>
        <c:gapWidth val="75"/>
        <c:overlap val="-25"/>
        <c:axId val="-1467384448"/>
        <c:axId val="-1467383360"/>
      </c:barChart>
      <c:catAx>
        <c:axId val="-14673844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tr-TR"/>
          </a:p>
        </c:txPr>
        <c:crossAx val="-1467383360"/>
        <c:crosses val="autoZero"/>
        <c:auto val="1"/>
        <c:lblAlgn val="ctr"/>
        <c:lblOffset val="100"/>
        <c:noMultiLvlLbl val="0"/>
      </c:catAx>
      <c:valAx>
        <c:axId val="-1467383360"/>
        <c:scaling>
          <c:orientation val="minMax"/>
          <c:min val="0"/>
        </c:scaling>
        <c:delete val="0"/>
        <c:axPos val="l"/>
        <c:majorGridlines>
          <c:spPr>
            <a:ln w="9525" cap="flat" cmpd="sng" algn="ctr">
              <a:solidFill>
                <a:schemeClr val="dk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tr-TR"/>
          </a:p>
        </c:txPr>
        <c:crossAx val="-146738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tr-TR"/>
        </a:p>
      </c:txPr>
    </c:legend>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tr-T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200"/>
              <a:t>Personel - YAŞ DAĞILIMI ORANI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'YAŞ DAĞILIMI'!$B$3</c:f>
              <c:strCache>
                <c:ptCount val="1"/>
                <c:pt idx="0">
                  <c:v>18 - 30 YAŞ ARALIĞI</c:v>
                </c:pt>
              </c:strCache>
            </c:strRef>
          </c:tx>
          <c:spPr>
            <a:solidFill>
              <a:schemeClr val="accent1"/>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'YAŞ DAĞILIMI'!$F$2:$H$2</c:f>
              <c:numCache>
                <c:formatCode>General</c:formatCode>
                <c:ptCount val="3"/>
                <c:pt idx="0">
                  <c:v>2024</c:v>
                </c:pt>
                <c:pt idx="1">
                  <c:v>2025</c:v>
                </c:pt>
                <c:pt idx="2">
                  <c:v>2026</c:v>
                </c:pt>
              </c:numCache>
            </c:numRef>
          </c:cat>
          <c:val>
            <c:numRef>
              <c:f>'YAŞ DAĞILIMI'!$F$3:$H$3</c:f>
              <c:numCache>
                <c:formatCode>0%</c:formatCode>
                <c:ptCount val="3"/>
                <c:pt idx="0">
                  <c:v>0.644880174291939</c:v>
                </c:pt>
                <c:pt idx="1">
                  <c:v>0.6284501061571125</c:v>
                </c:pt>
                <c:pt idx="2">
                  <c:v>0.58486707566462171</c:v>
                </c:pt>
              </c:numCache>
            </c:numRef>
          </c:val>
          <c:extLst>
            <c:ext xmlns:c16="http://schemas.microsoft.com/office/drawing/2014/chart" uri="{C3380CC4-5D6E-409C-BE32-E72D297353CC}">
              <c16:uniqueId val="{00000000-958D-4DC9-8CE9-D5FE78F8394C}"/>
            </c:ext>
          </c:extLst>
        </c:ser>
        <c:ser>
          <c:idx val="1"/>
          <c:order val="1"/>
          <c:tx>
            <c:strRef>
              <c:f>'YAŞ DAĞILIMI'!$B$4</c:f>
              <c:strCache>
                <c:ptCount val="1"/>
                <c:pt idx="0">
                  <c:v>31 - 50 YAŞ ARALIĞI</c:v>
                </c:pt>
              </c:strCache>
            </c:strRef>
          </c:tx>
          <c:spPr>
            <a:solidFill>
              <a:schemeClr val="accent2"/>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'YAŞ DAĞILIMI'!$F$2:$H$2</c:f>
              <c:numCache>
                <c:formatCode>General</c:formatCode>
                <c:ptCount val="3"/>
                <c:pt idx="0">
                  <c:v>2024</c:v>
                </c:pt>
                <c:pt idx="1">
                  <c:v>2025</c:v>
                </c:pt>
                <c:pt idx="2">
                  <c:v>2026</c:v>
                </c:pt>
              </c:numCache>
            </c:numRef>
          </c:cat>
          <c:val>
            <c:numRef>
              <c:f>'YAŞ DAĞILIMI'!$F$4:$H$4</c:f>
              <c:numCache>
                <c:formatCode>0%</c:formatCode>
                <c:ptCount val="3"/>
                <c:pt idx="0">
                  <c:v>0.24836601307189543</c:v>
                </c:pt>
                <c:pt idx="1">
                  <c:v>0.24628450106157113</c:v>
                </c:pt>
                <c:pt idx="2">
                  <c:v>0.29652351738241312</c:v>
                </c:pt>
              </c:numCache>
            </c:numRef>
          </c:val>
          <c:extLst>
            <c:ext xmlns:c16="http://schemas.microsoft.com/office/drawing/2014/chart" uri="{C3380CC4-5D6E-409C-BE32-E72D297353CC}">
              <c16:uniqueId val="{00000001-958D-4DC9-8CE9-D5FE78F8394C}"/>
            </c:ext>
          </c:extLst>
        </c:ser>
        <c:ser>
          <c:idx val="2"/>
          <c:order val="2"/>
          <c:tx>
            <c:strRef>
              <c:f>'YAŞ DAĞILIMI'!$B$5</c:f>
              <c:strCache>
                <c:ptCount val="1"/>
                <c:pt idx="0">
                  <c:v>51 ve ÜZERİ YAŞ ARALIĞI</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'YAŞ DAĞILIMI'!$F$2:$H$2</c:f>
              <c:numCache>
                <c:formatCode>General</c:formatCode>
                <c:ptCount val="3"/>
                <c:pt idx="0">
                  <c:v>2024</c:v>
                </c:pt>
                <c:pt idx="1">
                  <c:v>2025</c:v>
                </c:pt>
                <c:pt idx="2">
                  <c:v>2026</c:v>
                </c:pt>
              </c:numCache>
            </c:numRef>
          </c:cat>
          <c:val>
            <c:numRef>
              <c:f>'YAŞ DAĞILIMI'!$F$5:$H$5</c:f>
              <c:numCache>
                <c:formatCode>0%</c:formatCode>
                <c:ptCount val="3"/>
                <c:pt idx="0">
                  <c:v>0.10675381263616558</c:v>
                </c:pt>
                <c:pt idx="1">
                  <c:v>0.12526539278131635</c:v>
                </c:pt>
                <c:pt idx="2">
                  <c:v>0.11860940695296524</c:v>
                </c:pt>
              </c:numCache>
            </c:numRef>
          </c:val>
          <c:extLst>
            <c:ext xmlns:c16="http://schemas.microsoft.com/office/drawing/2014/chart" uri="{C3380CC4-5D6E-409C-BE32-E72D297353CC}">
              <c16:uniqueId val="{00000002-958D-4DC9-8CE9-D5FE78F8394C}"/>
            </c:ext>
          </c:extLst>
        </c:ser>
        <c:dLbls>
          <c:showLegendKey val="0"/>
          <c:showVal val="0"/>
          <c:showCatName val="0"/>
          <c:showSerName val="0"/>
          <c:showPercent val="0"/>
          <c:showBubbleSize val="0"/>
        </c:dLbls>
        <c:gapWidth val="150"/>
        <c:axId val="-1467382272"/>
        <c:axId val="-1467380640"/>
      </c:barChart>
      <c:catAx>
        <c:axId val="-146738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467380640"/>
        <c:crosses val="autoZero"/>
        <c:auto val="1"/>
        <c:lblAlgn val="ctr"/>
        <c:lblOffset val="100"/>
        <c:noMultiLvlLbl val="0"/>
      </c:catAx>
      <c:valAx>
        <c:axId val="-14673806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4673822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w="6350">
      <a:solidFill>
        <a:schemeClr val="accent1">
          <a:lumMod val="20000"/>
          <a:lumOff val="80000"/>
        </a:schemeClr>
      </a:solidFill>
    </a:ln>
    <a:effectLst/>
  </c:spPr>
  <c:txPr>
    <a:bodyPr/>
    <a:lstStyle/>
    <a:p>
      <a:pPr>
        <a:defRPr/>
      </a:pPr>
      <a:endParaRPr lang="tr-T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tr-TR" sz="1400" b="0" i="0" baseline="0">
                <a:effectLst/>
              </a:rPr>
              <a:t> YILLIK KİŞİ BAŞI TEK KULLANIMLIK MALZ. (ADET)</a:t>
            </a:r>
            <a:endParaRPr lang="tr-TR" sz="1000">
              <a:effectLst/>
            </a:endParaRPr>
          </a:p>
        </c:rich>
      </c:tx>
      <c:layout>
        <c:manualLayout>
          <c:xMode val="edge"/>
          <c:yMode val="edge"/>
          <c:x val="0.11896158082609204"/>
          <c:y val="3.2747841084882906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1"/>
          <c:order val="0"/>
          <c:tx>
            <c:strRef>
              <c:f>'ANA TABLO'!$B$12</c:f>
              <c:strCache>
                <c:ptCount val="1"/>
                <c:pt idx="0">
                  <c:v>KB SARF VE TEK KULLANIMLIK MALZ. TÜKETİM (ADET/KB)</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 TABLO'!$D$1:$F$1</c:f>
              <c:numCache>
                <c:formatCode>General</c:formatCode>
                <c:ptCount val="3"/>
                <c:pt idx="0">
                  <c:v>2023</c:v>
                </c:pt>
                <c:pt idx="1">
                  <c:v>2024</c:v>
                </c:pt>
                <c:pt idx="2">
                  <c:v>2025</c:v>
                </c:pt>
              </c:numCache>
            </c:numRef>
          </c:cat>
          <c:val>
            <c:numRef>
              <c:f>'ANA TABLO'!$D$12:$F$12</c:f>
              <c:numCache>
                <c:formatCode>0.00</c:formatCode>
                <c:ptCount val="3"/>
                <c:pt idx="0">
                  <c:v>18.62</c:v>
                </c:pt>
                <c:pt idx="1">
                  <c:v>13.596204022321018</c:v>
                </c:pt>
                <c:pt idx="2">
                  <c:v>13.316958807656762</c:v>
                </c:pt>
              </c:numCache>
            </c:numRef>
          </c:val>
          <c:extLst>
            <c:ext xmlns:c16="http://schemas.microsoft.com/office/drawing/2014/chart" uri="{C3380CC4-5D6E-409C-BE32-E72D297353CC}">
              <c16:uniqueId val="{00000000-C2DE-4C27-A70F-FD11A2EDA584}"/>
            </c:ext>
          </c:extLst>
        </c:ser>
        <c:dLbls>
          <c:showLegendKey val="0"/>
          <c:showVal val="0"/>
          <c:showCatName val="0"/>
          <c:showSerName val="0"/>
          <c:showPercent val="0"/>
          <c:showBubbleSize val="0"/>
        </c:dLbls>
        <c:gapWidth val="150"/>
        <c:axId val="1387106464"/>
        <c:axId val="1387107008"/>
      </c:barChart>
      <c:catAx>
        <c:axId val="138710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87107008"/>
        <c:crosses val="autoZero"/>
        <c:auto val="1"/>
        <c:lblAlgn val="ctr"/>
        <c:lblOffset val="100"/>
        <c:noMultiLvlLbl val="0"/>
      </c:catAx>
      <c:valAx>
        <c:axId val="1387107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KG/KB</a:t>
                </a:r>
              </a:p>
            </c:rich>
          </c:tx>
          <c:layout>
            <c:manualLayout>
              <c:xMode val="edge"/>
              <c:yMode val="edge"/>
              <c:x val="7.8699111662342197E-2"/>
              <c:y val="0.3928552058741024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3871064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tr-TR"/>
          </a:p>
        </c:txPr>
      </c:dTable>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BB8FE-EA2F-483B-A52B-80BE7E1BD046}" type="datetimeFigureOut">
              <a:rPr lang="tr-TR" smtClean="0"/>
              <a:t>23.09.2026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2614F-3AE7-4A40-82DB-AD7383CE3DE6}" type="slidenum">
              <a:rPr lang="tr-TR" smtClean="0"/>
              <a:t>‹#›</a:t>
            </a:fld>
            <a:endParaRPr lang="tr-TR"/>
          </a:p>
        </p:txBody>
      </p:sp>
    </p:spTree>
    <p:extLst>
      <p:ext uri="{BB962C8B-B14F-4D97-AF65-F5344CB8AC3E}">
        <p14:creationId xmlns:p14="http://schemas.microsoft.com/office/powerpoint/2010/main" val="4006881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24</a:t>
            </a:fld>
            <a:endParaRPr lang="tr-TR"/>
          </a:p>
        </p:txBody>
      </p:sp>
    </p:spTree>
    <p:extLst>
      <p:ext uri="{BB962C8B-B14F-4D97-AF65-F5344CB8AC3E}">
        <p14:creationId xmlns:p14="http://schemas.microsoft.com/office/powerpoint/2010/main" val="1691944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25</a:t>
            </a:fld>
            <a:endParaRPr lang="tr-TR"/>
          </a:p>
        </p:txBody>
      </p:sp>
    </p:spTree>
    <p:extLst>
      <p:ext uri="{BB962C8B-B14F-4D97-AF65-F5344CB8AC3E}">
        <p14:creationId xmlns:p14="http://schemas.microsoft.com/office/powerpoint/2010/main" val="3477412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26</a:t>
            </a:fld>
            <a:endParaRPr lang="tr-TR"/>
          </a:p>
        </p:txBody>
      </p:sp>
    </p:spTree>
    <p:extLst>
      <p:ext uri="{BB962C8B-B14F-4D97-AF65-F5344CB8AC3E}">
        <p14:creationId xmlns:p14="http://schemas.microsoft.com/office/powerpoint/2010/main" val="3957101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27</a:t>
            </a:fld>
            <a:endParaRPr lang="tr-TR"/>
          </a:p>
        </p:txBody>
      </p:sp>
    </p:spTree>
    <p:extLst>
      <p:ext uri="{BB962C8B-B14F-4D97-AF65-F5344CB8AC3E}">
        <p14:creationId xmlns:p14="http://schemas.microsoft.com/office/powerpoint/2010/main" val="3075325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28</a:t>
            </a:fld>
            <a:endParaRPr lang="tr-TR"/>
          </a:p>
        </p:txBody>
      </p:sp>
    </p:spTree>
    <p:extLst>
      <p:ext uri="{BB962C8B-B14F-4D97-AF65-F5344CB8AC3E}">
        <p14:creationId xmlns:p14="http://schemas.microsoft.com/office/powerpoint/2010/main" val="4031166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29</a:t>
            </a:fld>
            <a:endParaRPr lang="tr-TR"/>
          </a:p>
        </p:txBody>
      </p:sp>
    </p:spTree>
    <p:extLst>
      <p:ext uri="{BB962C8B-B14F-4D97-AF65-F5344CB8AC3E}">
        <p14:creationId xmlns:p14="http://schemas.microsoft.com/office/powerpoint/2010/main" val="328515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6A2614F-3AE7-4A40-82DB-AD7383CE3DE6}" type="slidenum">
              <a:rPr lang="tr-TR" smtClean="0"/>
              <a:t>30</a:t>
            </a:fld>
            <a:endParaRPr lang="tr-TR"/>
          </a:p>
        </p:txBody>
      </p:sp>
    </p:spTree>
    <p:extLst>
      <p:ext uri="{BB962C8B-B14F-4D97-AF65-F5344CB8AC3E}">
        <p14:creationId xmlns:p14="http://schemas.microsoft.com/office/powerpoint/2010/main" val="1186580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31</a:t>
            </a:fld>
            <a:endParaRPr lang="tr-TR"/>
          </a:p>
        </p:txBody>
      </p:sp>
    </p:spTree>
    <p:extLst>
      <p:ext uri="{BB962C8B-B14F-4D97-AF65-F5344CB8AC3E}">
        <p14:creationId xmlns:p14="http://schemas.microsoft.com/office/powerpoint/2010/main" val="3481551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32</a:t>
            </a:fld>
            <a:endParaRPr lang="tr-TR"/>
          </a:p>
        </p:txBody>
      </p:sp>
    </p:spTree>
    <p:extLst>
      <p:ext uri="{BB962C8B-B14F-4D97-AF65-F5344CB8AC3E}">
        <p14:creationId xmlns:p14="http://schemas.microsoft.com/office/powerpoint/2010/main" val="4178371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33</a:t>
            </a:fld>
            <a:endParaRPr lang="tr-TR"/>
          </a:p>
        </p:txBody>
      </p:sp>
    </p:spTree>
    <p:extLst>
      <p:ext uri="{BB962C8B-B14F-4D97-AF65-F5344CB8AC3E}">
        <p14:creationId xmlns:p14="http://schemas.microsoft.com/office/powerpoint/2010/main" val="761404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34</a:t>
            </a:fld>
            <a:endParaRPr lang="tr-TR"/>
          </a:p>
        </p:txBody>
      </p:sp>
    </p:spTree>
    <p:extLst>
      <p:ext uri="{BB962C8B-B14F-4D97-AF65-F5344CB8AC3E}">
        <p14:creationId xmlns:p14="http://schemas.microsoft.com/office/powerpoint/2010/main" val="3467763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35</a:t>
            </a:fld>
            <a:endParaRPr lang="tr-TR"/>
          </a:p>
        </p:txBody>
      </p:sp>
    </p:spTree>
    <p:extLst>
      <p:ext uri="{BB962C8B-B14F-4D97-AF65-F5344CB8AC3E}">
        <p14:creationId xmlns:p14="http://schemas.microsoft.com/office/powerpoint/2010/main" val="2032928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36</a:t>
            </a:fld>
            <a:endParaRPr lang="tr-TR"/>
          </a:p>
        </p:txBody>
      </p:sp>
    </p:spTree>
    <p:extLst>
      <p:ext uri="{BB962C8B-B14F-4D97-AF65-F5344CB8AC3E}">
        <p14:creationId xmlns:p14="http://schemas.microsoft.com/office/powerpoint/2010/main" val="529075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38</a:t>
            </a:fld>
            <a:endParaRPr lang="tr-TR"/>
          </a:p>
        </p:txBody>
      </p:sp>
    </p:spTree>
    <p:extLst>
      <p:ext uri="{BB962C8B-B14F-4D97-AF65-F5344CB8AC3E}">
        <p14:creationId xmlns:p14="http://schemas.microsoft.com/office/powerpoint/2010/main" val="1094202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39</a:t>
            </a:fld>
            <a:endParaRPr lang="tr-TR"/>
          </a:p>
        </p:txBody>
      </p:sp>
    </p:spTree>
    <p:extLst>
      <p:ext uri="{BB962C8B-B14F-4D97-AF65-F5344CB8AC3E}">
        <p14:creationId xmlns:p14="http://schemas.microsoft.com/office/powerpoint/2010/main" val="3216253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40</a:t>
            </a:fld>
            <a:endParaRPr lang="tr-TR"/>
          </a:p>
        </p:txBody>
      </p:sp>
    </p:spTree>
    <p:extLst>
      <p:ext uri="{BB962C8B-B14F-4D97-AF65-F5344CB8AC3E}">
        <p14:creationId xmlns:p14="http://schemas.microsoft.com/office/powerpoint/2010/main" val="3042394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41</a:t>
            </a:fld>
            <a:endParaRPr lang="tr-TR"/>
          </a:p>
        </p:txBody>
      </p:sp>
    </p:spTree>
    <p:extLst>
      <p:ext uri="{BB962C8B-B14F-4D97-AF65-F5344CB8AC3E}">
        <p14:creationId xmlns:p14="http://schemas.microsoft.com/office/powerpoint/2010/main" val="68353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42</a:t>
            </a:fld>
            <a:endParaRPr lang="tr-TR"/>
          </a:p>
        </p:txBody>
      </p:sp>
    </p:spTree>
    <p:extLst>
      <p:ext uri="{BB962C8B-B14F-4D97-AF65-F5344CB8AC3E}">
        <p14:creationId xmlns:p14="http://schemas.microsoft.com/office/powerpoint/2010/main" val="1140535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43</a:t>
            </a:fld>
            <a:endParaRPr lang="tr-TR"/>
          </a:p>
        </p:txBody>
      </p:sp>
    </p:spTree>
    <p:extLst>
      <p:ext uri="{BB962C8B-B14F-4D97-AF65-F5344CB8AC3E}">
        <p14:creationId xmlns:p14="http://schemas.microsoft.com/office/powerpoint/2010/main" val="1826937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44</a:t>
            </a:fld>
            <a:endParaRPr lang="tr-TR"/>
          </a:p>
        </p:txBody>
      </p:sp>
    </p:spTree>
    <p:extLst>
      <p:ext uri="{BB962C8B-B14F-4D97-AF65-F5344CB8AC3E}">
        <p14:creationId xmlns:p14="http://schemas.microsoft.com/office/powerpoint/2010/main" val="2747499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45</a:t>
            </a:fld>
            <a:endParaRPr lang="tr-TR"/>
          </a:p>
        </p:txBody>
      </p:sp>
    </p:spTree>
    <p:extLst>
      <p:ext uri="{BB962C8B-B14F-4D97-AF65-F5344CB8AC3E}">
        <p14:creationId xmlns:p14="http://schemas.microsoft.com/office/powerpoint/2010/main" val="3931803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6A2614F-3AE7-4A40-82DB-AD7383CE3DE6}" type="slidenum">
              <a:rPr lang="tr-TR" smtClean="0"/>
              <a:t>46</a:t>
            </a:fld>
            <a:endParaRPr lang="tr-TR"/>
          </a:p>
        </p:txBody>
      </p:sp>
    </p:spTree>
    <p:extLst>
      <p:ext uri="{BB962C8B-B14F-4D97-AF65-F5344CB8AC3E}">
        <p14:creationId xmlns:p14="http://schemas.microsoft.com/office/powerpoint/2010/main" val="3044279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2835202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249860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1350891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DEBE31A-3AC5-4411-902B-5790BB5A80E4}" type="datetimeFigureOut">
              <a:rPr lang="tr-TR" smtClean="0"/>
              <a:t>23.09.2026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2865827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DEBE31A-3AC5-4411-902B-5790BB5A80E4}" type="datetimeFigureOut">
              <a:rPr lang="tr-TR" smtClean="0"/>
              <a:t>23.09.2026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3893737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ADEBE31A-3AC5-4411-902B-5790BB5A80E4}" type="datetimeFigureOut">
              <a:rPr lang="tr-TR" smtClean="0"/>
              <a:t>23.09.2026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91825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BE31A-3AC5-4411-902B-5790BB5A80E4}" type="datetimeFigureOut">
              <a:rPr lang="tr-TR" smtClean="0"/>
              <a:t>23.09.2026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2764164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ADEBE31A-3AC5-4411-902B-5790BB5A80E4}" type="datetimeFigureOut">
              <a:rPr lang="tr-TR" smtClean="0"/>
              <a:t>23.09.2026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217824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72BAE1B-6733-46E3-A383-B97FD97A3EF1}" type="slidenum">
              <a:rPr lang="tr-TR" smtClean="0"/>
              <a:t>‹#›</a:t>
            </a:fld>
            <a:endParaRPr lang="tr-TR"/>
          </a:p>
        </p:txBody>
      </p:sp>
      <p:sp>
        <p:nvSpPr>
          <p:cNvPr id="5" name="Date Placeholder 4"/>
          <p:cNvSpPr>
            <a:spLocks noGrp="1"/>
          </p:cNvSpPr>
          <p:nvPr>
            <p:ph type="dt" sz="half" idx="10"/>
          </p:nvPr>
        </p:nvSpPr>
        <p:spPr/>
        <p:txBody>
          <a:bodyPr/>
          <a:lstStyle/>
          <a:p>
            <a:fld id="{ADEBE31A-3AC5-4411-902B-5790BB5A80E4}" type="datetimeFigureOut">
              <a:rPr lang="tr-TR" smtClean="0"/>
              <a:t>23.09.2026</a:t>
            </a:fld>
            <a:endParaRPr lang="tr-TR"/>
          </a:p>
        </p:txBody>
      </p:sp>
    </p:spTree>
    <p:extLst>
      <p:ext uri="{BB962C8B-B14F-4D97-AF65-F5344CB8AC3E}">
        <p14:creationId xmlns:p14="http://schemas.microsoft.com/office/powerpoint/2010/main" val="2653118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381368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44824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1497391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18017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4264404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4214862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DEBE31A-3AC5-4411-902B-5790BB5A80E4}" type="datetimeFigureOut">
              <a:rPr lang="tr-TR" smtClean="0"/>
              <a:t>23.09.2026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2BAE1B-6733-46E3-A383-B97FD97A3EF1}" type="slidenum">
              <a:rPr lang="tr-TR" smtClean="0"/>
              <a:t>‹#›</a:t>
            </a:fld>
            <a:endParaRPr lang="tr-TR"/>
          </a:p>
        </p:txBody>
      </p:sp>
    </p:spTree>
    <p:extLst>
      <p:ext uri="{BB962C8B-B14F-4D97-AF65-F5344CB8AC3E}">
        <p14:creationId xmlns:p14="http://schemas.microsoft.com/office/powerpoint/2010/main" val="617389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DEBE31A-3AC5-4411-902B-5790BB5A80E4}" type="datetimeFigureOut">
              <a:rPr lang="tr-TR" smtClean="0"/>
              <a:t>23.09.2026</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72BAE1B-6733-46E3-A383-B97FD97A3EF1}" type="slidenum">
              <a:rPr lang="tr-TR" smtClean="0"/>
              <a:t>‹#›</a:t>
            </a:fld>
            <a:endParaRPr lang="tr-TR"/>
          </a:p>
        </p:txBody>
      </p:sp>
    </p:spTree>
    <p:extLst>
      <p:ext uri="{BB962C8B-B14F-4D97-AF65-F5344CB8AC3E}">
        <p14:creationId xmlns:p14="http://schemas.microsoft.com/office/powerpoint/2010/main" val="4227339974"/>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chart" Target="../charts/char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6" y="0"/>
            <a:ext cx="10427855" cy="6863425"/>
          </a:xfrm>
          <a:prstGeom prst="rect">
            <a:avLst/>
          </a:prstGeom>
        </p:spPr>
      </p:pic>
      <p:sp>
        <p:nvSpPr>
          <p:cNvPr id="2" name="Unvan 1"/>
          <p:cNvSpPr>
            <a:spLocks noGrp="1"/>
          </p:cNvSpPr>
          <p:nvPr>
            <p:ph type="ctrTitle"/>
          </p:nvPr>
        </p:nvSpPr>
        <p:spPr>
          <a:xfrm>
            <a:off x="0" y="2207491"/>
            <a:ext cx="12192000" cy="659535"/>
          </a:xfrm>
          <a:solidFill>
            <a:schemeClr val="accent1"/>
          </a:solidFill>
        </p:spPr>
        <p:txBody>
          <a:bodyPr>
            <a:noAutofit/>
          </a:bodyPr>
          <a:lstStyle/>
          <a:p>
            <a:pPr algn="ctr"/>
            <a:r>
              <a:rPr lang="tr-TR" sz="40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JUSTİNİANO CLUB PARK CONTİ</a:t>
            </a:r>
          </a:p>
        </p:txBody>
      </p:sp>
      <p:sp>
        <p:nvSpPr>
          <p:cNvPr id="3" name="Alt Başlık 2"/>
          <p:cNvSpPr>
            <a:spLocks noGrp="1"/>
          </p:cNvSpPr>
          <p:nvPr>
            <p:ph type="subTitle" idx="1"/>
          </p:nvPr>
        </p:nvSpPr>
        <p:spPr>
          <a:xfrm>
            <a:off x="0" y="3047810"/>
            <a:ext cx="12191999" cy="526663"/>
          </a:xfrm>
          <a:solidFill>
            <a:schemeClr val="accent1"/>
          </a:solidFill>
        </p:spPr>
        <p:txBody>
          <a:bodyPr>
            <a:normAutofit/>
          </a:bodyPr>
          <a:lstStyle/>
          <a:p>
            <a:pPr algn="ctr"/>
            <a:r>
              <a:rPr lang="tr-TR" sz="28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SÜRDÜRÜLEBİLİRLİK RAPORU</a:t>
            </a:r>
          </a:p>
        </p:txBody>
      </p:sp>
      <p:pic>
        <p:nvPicPr>
          <p:cNvPr id="9" name="Resim 8" descr="https://www.justinianohotels.com/park-conti/uploads/logo/logo_1714132944.png"/>
          <p:cNvPicPr/>
          <p:nvPr/>
        </p:nvPicPr>
        <p:blipFill>
          <a:blip r:embed="rId3">
            <a:extLst>
              <a:ext uri="{28A0092B-C50C-407E-A947-70E740481C1C}">
                <a14:useLocalDpi xmlns:a14="http://schemas.microsoft.com/office/drawing/2010/main" val="0"/>
              </a:ext>
            </a:extLst>
          </a:blip>
          <a:srcRect/>
          <a:stretch>
            <a:fillRect/>
          </a:stretch>
        </p:blipFill>
        <p:spPr bwMode="auto">
          <a:xfrm>
            <a:off x="4165600" y="4969165"/>
            <a:ext cx="3699379" cy="1547092"/>
          </a:xfrm>
          <a:prstGeom prst="rect">
            <a:avLst/>
          </a:prstGeom>
          <a:solidFill>
            <a:schemeClr val="bg1"/>
          </a:solidFill>
          <a:ln>
            <a:noFill/>
          </a:ln>
        </p:spPr>
      </p:pic>
    </p:spTree>
    <p:extLst>
      <p:ext uri="{BB962C8B-B14F-4D97-AF65-F5344CB8AC3E}">
        <p14:creationId xmlns:p14="http://schemas.microsoft.com/office/powerpoint/2010/main" val="3241019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53935" y="1919624"/>
            <a:ext cx="8998064" cy="2624667"/>
          </a:xfrm>
        </p:spPr>
        <p:txBody>
          <a:bodyPr>
            <a:noAutofit/>
          </a:bodyPr>
          <a:lstStyle/>
          <a:p>
            <a:r>
              <a:rPr lang="tr-TR" dirty="0"/>
              <a:t>Sürdürülebilir bir dünya için;</a:t>
            </a:r>
          </a:p>
          <a:p>
            <a:pPr lvl="0"/>
            <a:r>
              <a:rPr lang="tr-TR" dirty="0"/>
              <a:t>Misafirlerimizden gelen öneri ve şikâyetlerin değerlendirilmesi, çözüme kavuşturulması ve geri bildirilmesine önem veririz.</a:t>
            </a:r>
          </a:p>
          <a:p>
            <a:pPr lvl="0"/>
            <a:r>
              <a:rPr lang="tr-TR" dirty="0"/>
              <a:t>Sürdürülebilirlik anlayışı doğrultusunda, çalışanlarımızı bilinçlendirmek, gelişimine katkıda bulunmak amacıyla eğitimlerimizi yapar ve her aşamada aktif rol almalarını sağlarız.</a:t>
            </a:r>
          </a:p>
          <a:p>
            <a:pPr lvl="0"/>
            <a:r>
              <a:rPr lang="tr-TR" dirty="0"/>
              <a:t>Tüm faaliyetlerimizde yasalara ve mevzuatlara uyarız.</a:t>
            </a:r>
          </a:p>
        </p:txBody>
      </p:sp>
      <p:sp>
        <p:nvSpPr>
          <p:cNvPr id="2" name="Dikdörtgen 1"/>
          <p:cNvSpPr/>
          <p:nvPr/>
        </p:nvSpPr>
        <p:spPr>
          <a:xfrm>
            <a:off x="653935" y="1286037"/>
            <a:ext cx="4934065" cy="400110"/>
          </a:xfrm>
          <a:prstGeom prst="rect">
            <a:avLst/>
          </a:prstGeom>
        </p:spPr>
        <p:txBody>
          <a:bodyPr wrap="square">
            <a:spAutoFit/>
          </a:bodyPr>
          <a:lstStyle/>
          <a:p>
            <a:pPr lvl="0"/>
            <a:r>
              <a:rPr lang="tr-TR" sz="2000" b="1" dirty="0"/>
              <a:t>SÜRDÜRÜLEBİLİRLİK POLİTİKAMIZ</a:t>
            </a:r>
            <a:endParaRPr lang="tr-TR" sz="2000" dirty="0"/>
          </a:p>
        </p:txBody>
      </p:sp>
      <p:pic>
        <p:nvPicPr>
          <p:cNvPr id="7" name="Resim 6"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2849579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67607" y="1236133"/>
            <a:ext cx="9607665" cy="4647430"/>
          </a:xfrm>
        </p:spPr>
        <p:txBody>
          <a:bodyPr>
            <a:noAutofit/>
          </a:bodyPr>
          <a:lstStyle/>
          <a:p>
            <a:pPr marL="0" indent="0">
              <a:buNone/>
            </a:pPr>
            <a:r>
              <a:rPr lang="tr-TR" b="1" dirty="0"/>
              <a:t>ÇEVRE KORUMA VE ATIK YÖNETİMİ POLİTİKAMIZ</a:t>
            </a:r>
            <a:endParaRPr lang="tr-TR" dirty="0"/>
          </a:p>
          <a:p>
            <a:pPr lvl="0"/>
            <a:r>
              <a:rPr lang="tr-TR" dirty="0"/>
              <a:t>Yasal düzenlemeler çerçevesinde faaliyetlerimizin çevre etki ve boyutunu değerlendirir ve etkimizin en aza indirilmesi için çalışmalar yaparız.</a:t>
            </a:r>
          </a:p>
          <a:p>
            <a:pPr lvl="0"/>
            <a:r>
              <a:rPr lang="tr-TR" dirty="0"/>
              <a:t>Atıklarımızı kaynağında azaltmak için satın alma aşamasında değerlendirme yaparız.</a:t>
            </a:r>
          </a:p>
          <a:p>
            <a:pPr lvl="0"/>
            <a:r>
              <a:rPr lang="tr-TR" dirty="0"/>
              <a:t>Atıklarımızı gruplarına ve tehlike sınıflarına göre en etkin şekilde ayırırız. Atıklarımızı sınıfına uygun lisanslı firmalara teslim ederiz.</a:t>
            </a:r>
          </a:p>
          <a:p>
            <a:pPr lvl="0"/>
            <a:r>
              <a:rPr lang="tr-TR" dirty="0"/>
              <a:t>Atık miktarını azaltmayı hedefleriz.</a:t>
            </a:r>
          </a:p>
          <a:p>
            <a:pPr lvl="0"/>
            <a:r>
              <a:rPr lang="tr-TR" dirty="0"/>
              <a:t>Atık ayrışımı, sıfır atık vb. konularda personellerimize eğitimler verir, bu konularda etkinlikler düzenleyerek misafirlerimizin farkındalığını sağlarız.</a:t>
            </a:r>
          </a:p>
          <a:p>
            <a:pPr lvl="0"/>
            <a:r>
              <a:rPr lang="tr-TR" dirty="0"/>
              <a:t>Doğal kaynaklarımızın etkin kullanımı için gerekli altyapı çalışmalarını yapar ve düzenli takip ederek azaltmayı amaçlarız.</a:t>
            </a:r>
          </a:p>
          <a:p>
            <a:pPr lvl="0"/>
            <a:r>
              <a:rPr lang="tr-TR" dirty="0"/>
              <a:t>Misafirlerimizin ve çalışanlarımızın, doğal kaynaklarımızı bilinçli şekilde kullanması konusunda farkındalık yaratırız.</a:t>
            </a:r>
          </a:p>
        </p:txBody>
      </p:sp>
      <p:pic>
        <p:nvPicPr>
          <p:cNvPr id="7" name="Resim 6"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83429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3862" y="1226897"/>
            <a:ext cx="8998064" cy="4684376"/>
          </a:xfrm>
        </p:spPr>
        <p:txBody>
          <a:bodyPr>
            <a:noAutofit/>
          </a:bodyPr>
          <a:lstStyle/>
          <a:p>
            <a:pPr marL="0" indent="0">
              <a:buNone/>
            </a:pPr>
            <a:r>
              <a:rPr lang="tr-TR" b="1" dirty="0"/>
              <a:t>SATIN ALMA POLİTİKAMIZ</a:t>
            </a:r>
            <a:endParaRPr lang="tr-TR" dirty="0"/>
          </a:p>
          <a:p>
            <a:pPr lvl="0"/>
            <a:r>
              <a:rPr lang="tr-TR" dirty="0"/>
              <a:t>Otelimize aldığımız malzemelerde “geri dönüşüm” ve “çevre dostu” etiketi olanları tercih ederek doğayı korumaya katkıda bulunuruz. </a:t>
            </a:r>
          </a:p>
          <a:p>
            <a:pPr lvl="0"/>
            <a:r>
              <a:rPr lang="tr-TR" dirty="0"/>
              <a:t>Yerel tedarikçilerden ürün/mal tedariki sağlayarak bölge ekonomisine katkıda bulunur, yerel tedarikçilerimizin oranını takip ederek sürekli artırmayı hedefleriz.</a:t>
            </a:r>
          </a:p>
          <a:p>
            <a:pPr marL="0" indent="0">
              <a:buNone/>
            </a:pPr>
            <a:r>
              <a:rPr lang="tr-TR" b="1" dirty="0"/>
              <a:t>İSTİHDAM POLİTİKAMIZ</a:t>
            </a:r>
            <a:endParaRPr lang="tr-TR" dirty="0"/>
          </a:p>
          <a:p>
            <a:pPr lvl="0"/>
            <a:r>
              <a:rPr lang="tr-TR" dirty="0"/>
              <a:t>Yerel halktan istihdam sağlayarak bölge kalkınmasına katkıda bulunuruz.</a:t>
            </a:r>
          </a:p>
          <a:p>
            <a:pPr lvl="0"/>
            <a:r>
              <a:rPr lang="tr-TR" dirty="0"/>
              <a:t>Personellerimize adil ve huzurlu iş ortamı, hiçbir ayrımcılığın yapılmadığı, fırsat eşitliğinin sağlandığı ortamı oluşturmak prensibimizdir.</a:t>
            </a:r>
          </a:p>
          <a:p>
            <a:pPr lvl="0"/>
            <a:r>
              <a:rPr lang="tr-TR" dirty="0"/>
              <a:t>Personellerimizi dinler, fikirlerin özgürce beyan edilebildiği, çözüme odaklanan, diyaloğun geliştirildiği bir iletişim modeli uygularız.</a:t>
            </a:r>
          </a:p>
        </p:txBody>
      </p:sp>
      <p:pic>
        <p:nvPicPr>
          <p:cNvPr id="7" name="Resim 6"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2483559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3862" y="1226897"/>
            <a:ext cx="8998064" cy="4684376"/>
          </a:xfrm>
        </p:spPr>
        <p:txBody>
          <a:bodyPr>
            <a:noAutofit/>
          </a:bodyPr>
          <a:lstStyle/>
          <a:p>
            <a:pPr marL="0" indent="0">
              <a:buNone/>
            </a:pPr>
            <a:r>
              <a:rPr lang="tr-TR" b="1" dirty="0"/>
              <a:t>KÜLTÜREL FARKINDALIK POLİTİKAMIZ</a:t>
            </a:r>
            <a:endParaRPr lang="tr-TR" dirty="0"/>
          </a:p>
          <a:p>
            <a:pPr lvl="0"/>
            <a:r>
              <a:rPr lang="tr-TR" dirty="0"/>
              <a:t>Misafirlerimizin,  bölgemizde bulunan doğal ve kültürel miraslara, yöresel ürün ve hizmetlere ulaşabilmesi için bilgilendiririz.</a:t>
            </a:r>
          </a:p>
          <a:p>
            <a:pPr lvl="0"/>
            <a:r>
              <a:rPr lang="tr-TR" dirty="0"/>
              <a:t>Gerek turistik amaçlı gerekse çalışmak için gelen ziyaretçilerin, farklı kültürleri ile bölgesel gelişime katkı sunduklarını, misafirperverlik gösterilmesi gerektiğini biliriz.</a:t>
            </a:r>
          </a:p>
          <a:p>
            <a:pPr lvl="0"/>
            <a:r>
              <a:rPr lang="tr-TR" dirty="0"/>
              <a:t>Tüm paydaşlarımıza bölgenin yemek, aktivite, kültür ve geleneklerinin tanıtılmasında destek verir, (dini-kültürel mekânlar, doğal zenginlikler vb.) personellerimize eğitim verir, misafirlerimize bilgilendirmelerde bulunuruz.</a:t>
            </a:r>
          </a:p>
        </p:txBody>
      </p:sp>
      <p:pic>
        <p:nvPicPr>
          <p:cNvPr id="7" name="Resim 6"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559588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00668" y="1430381"/>
            <a:ext cx="9573005" cy="3511073"/>
          </a:xfrm>
        </p:spPr>
        <p:txBody>
          <a:bodyPr>
            <a:noAutofit/>
          </a:bodyPr>
          <a:lstStyle/>
          <a:p>
            <a:pPr marL="0" indent="0">
              <a:buNone/>
            </a:pPr>
            <a:r>
              <a:rPr lang="tr-TR" b="1" dirty="0"/>
              <a:t>İNSAN HAKLARI POLİTİKAMIZ</a:t>
            </a:r>
            <a:endParaRPr lang="tr-TR" dirty="0"/>
          </a:p>
          <a:p>
            <a:pPr lvl="0"/>
            <a:r>
              <a:rPr lang="tr-TR" dirty="0"/>
              <a:t>Birbirimizin görüşlerine saygılı davranırız.</a:t>
            </a:r>
          </a:p>
          <a:p>
            <a:pPr lvl="0"/>
            <a:r>
              <a:rPr lang="tr-TR" dirty="0"/>
              <a:t>Açık, eşit fırsatlar sunan, şeffaf, adil, çalışan katılımına açık hareket ederiz.</a:t>
            </a:r>
          </a:p>
          <a:p>
            <a:pPr lvl="0"/>
            <a:r>
              <a:rPr lang="tr-TR" dirty="0"/>
              <a:t>Cinsiyet, dil, ırk, yaş, </a:t>
            </a:r>
            <a:r>
              <a:rPr lang="tr-TR" dirty="0" err="1"/>
              <a:t>sosyo</a:t>
            </a:r>
            <a:r>
              <a:rPr lang="tr-TR" dirty="0"/>
              <a:t>-ekonomik durum, eğitim durumu, etnik köken, dini inanç vb. gibi konulardan doğan ayrımcılığa karşıyız.</a:t>
            </a:r>
          </a:p>
          <a:p>
            <a:pPr lvl="0"/>
            <a:r>
              <a:rPr lang="tr-TR" dirty="0"/>
              <a:t>Sunduğumuz sosyal haklar, yan haklar ve ödüllerden tüm çalışanlarımızın eşit şekilde yararlanmasını sağlarız.</a:t>
            </a:r>
          </a:p>
        </p:txBody>
      </p:sp>
      <p:pic>
        <p:nvPicPr>
          <p:cNvPr id="5" name="Resim 4"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926011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00668" y="1430381"/>
            <a:ext cx="9573005" cy="3511073"/>
          </a:xfrm>
        </p:spPr>
        <p:txBody>
          <a:bodyPr>
            <a:noAutofit/>
          </a:bodyPr>
          <a:lstStyle/>
          <a:p>
            <a:pPr marL="0" indent="0">
              <a:buNone/>
            </a:pPr>
            <a:r>
              <a:rPr lang="tr-TR" b="1" dirty="0"/>
              <a:t>ERİŞİLEBİLİRLİK POLİTİKAMIZ</a:t>
            </a:r>
            <a:endParaRPr lang="tr-TR" dirty="0"/>
          </a:p>
          <a:p>
            <a:pPr lvl="0"/>
            <a:r>
              <a:rPr lang="tr-TR" dirty="0"/>
              <a:t>Özel gereksinime ihtiyaç duyan bireylerin (engelliler, çocuklar vb.) ürün ve hizmetlerimize erişimi için kolaylıklar düşünerek faaliyetlerimizi gerçekleştiririz.</a:t>
            </a:r>
          </a:p>
          <a:p>
            <a:pPr lvl="0"/>
            <a:r>
              <a:rPr lang="tr-TR" dirty="0"/>
              <a:t>Sürdürülebilirlik yönetim sistemimizde uygulama ve hedeflerimizi sürekli izler, ölçer ve gerekli olduğunda düzeltici faaliyetlerimizi başlatır, planlar ve sonuçlandırırız. </a:t>
            </a:r>
          </a:p>
          <a:p>
            <a:pPr lvl="0"/>
            <a:r>
              <a:rPr lang="tr-TR" dirty="0"/>
              <a:t>Özel gereksinimi, fiziksel hassasiyetleri ve zorlukları olan tüm misafirlerimiz, personel ve ziyaretçilerimiz için erişilebilirlik, sağlık ve güvenlik standartlarını önemsiyor ve tatillerini geçirdikleri veya çalıştıkları ortamları bu standartlar doğrultusunda düzenliyoruz. </a:t>
            </a:r>
          </a:p>
          <a:p>
            <a:r>
              <a:rPr lang="tr-TR" dirty="0"/>
              <a:t>Politikalarımızda belirttiğimiz tüm konularda paydaşlarımızı da bilgilendirerek dâhil olmalarını sağlarız.</a:t>
            </a:r>
          </a:p>
        </p:txBody>
      </p:sp>
      <p:pic>
        <p:nvPicPr>
          <p:cNvPr id="5" name="Resim 4"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804451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82196" y="1023981"/>
            <a:ext cx="9573005" cy="5330637"/>
          </a:xfrm>
        </p:spPr>
        <p:txBody>
          <a:bodyPr>
            <a:noAutofit/>
          </a:bodyPr>
          <a:lstStyle/>
          <a:p>
            <a:pPr marL="0" indent="0">
              <a:buNone/>
            </a:pPr>
            <a:r>
              <a:rPr lang="tr-TR" b="1" dirty="0"/>
              <a:t>ÇOCUK HAKLARI POLİTİKAMIZ</a:t>
            </a:r>
            <a:endParaRPr lang="tr-TR" dirty="0"/>
          </a:p>
          <a:p>
            <a:pPr lvl="0"/>
            <a:r>
              <a:rPr lang="tr-TR" dirty="0"/>
              <a:t>Otelimizde çocuk işçi çalıştırılmaz ve tüm iş ortaklarımızdan da aynı hassasiyeti bekleriz.</a:t>
            </a:r>
          </a:p>
          <a:p>
            <a:pPr lvl="0"/>
            <a:r>
              <a:rPr lang="tr-TR" dirty="0"/>
              <a:t>Tesis içerisinde çocukların gelişimine katkıda bulunan, düşünce ve isteklerini, duygularını rahatça ifade edebilecekleri, kendilerini özgür ve rahat hissedecekleri ortamlar/olanaklar sağlarız.</a:t>
            </a:r>
          </a:p>
          <a:p>
            <a:pPr lvl="0"/>
            <a:r>
              <a:rPr lang="tr-TR" dirty="0"/>
              <a:t>Sunum alanlarımızda servis önceliğini veririz.</a:t>
            </a:r>
          </a:p>
          <a:p>
            <a:pPr lvl="0"/>
            <a:r>
              <a:rPr lang="tr-TR" dirty="0"/>
              <a:t>Personellerimize, çocuk hakları/istismarı konusunda bilinçlendirme eğitimleri veririz.</a:t>
            </a:r>
          </a:p>
          <a:p>
            <a:pPr lvl="0"/>
            <a:r>
              <a:rPr lang="tr-TR" dirty="0"/>
              <a:t>Ailelerin çocuklarına karşı tutum ve davranışlarının, fiziksel-sözlü-psikolojik şiddet veya ihmal belirtilerinin farkındalık yaratmaya çalışırız.</a:t>
            </a:r>
          </a:p>
          <a:p>
            <a:pPr lvl="0"/>
            <a:r>
              <a:rPr lang="tr-TR" dirty="0"/>
              <a:t>Çocukların katıldıkları aktivitelerde yetişkin gözetimi altında olduklarından emin oluruz.</a:t>
            </a:r>
          </a:p>
          <a:p>
            <a:pPr lvl="0"/>
            <a:r>
              <a:rPr lang="tr-TR" dirty="0"/>
              <a:t>Çocukları emanet aldığımız ortamlarda (mini </a:t>
            </a:r>
            <a:r>
              <a:rPr lang="tr-TR" dirty="0" err="1"/>
              <a:t>club</a:t>
            </a:r>
            <a:r>
              <a:rPr lang="tr-TR" dirty="0"/>
              <a:t> vb.) gözlerimizi üzerlerinden ayırmaz, ebeveynlerine teslim ederiz.</a:t>
            </a:r>
          </a:p>
          <a:p>
            <a:pPr lvl="0"/>
            <a:r>
              <a:rPr lang="tr-TR" dirty="0"/>
              <a:t>Çocuk haklarının korunması konusunda ilgili projelere destek veririz.</a:t>
            </a:r>
          </a:p>
          <a:p>
            <a:pPr lvl="0"/>
            <a:r>
              <a:rPr lang="tr-TR" dirty="0"/>
              <a:t>Çocuklar ile ilgili şüpheli hareketlere şahit olduğumuzda öncelikle otel yönetimine bilgi verir, gerekli görülen durumlarda Sosyal Destek Hattı’ndan yardım isteriz.</a:t>
            </a:r>
          </a:p>
        </p:txBody>
      </p:sp>
      <p:pic>
        <p:nvPicPr>
          <p:cNvPr id="5" name="Resim 4"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98543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6087" y="1642818"/>
            <a:ext cx="9573005" cy="3354055"/>
          </a:xfrm>
        </p:spPr>
        <p:txBody>
          <a:bodyPr>
            <a:noAutofit/>
          </a:bodyPr>
          <a:lstStyle/>
          <a:p>
            <a:pPr marL="0" indent="0">
              <a:buNone/>
            </a:pPr>
            <a:r>
              <a:rPr lang="tr-TR" b="1" dirty="0"/>
              <a:t>İSTİHDAM, KADIN HAKLARI VE EŞİTLİK POLİTİKAMIZ</a:t>
            </a:r>
            <a:endParaRPr lang="tr-TR" dirty="0"/>
          </a:p>
          <a:p>
            <a:pPr lvl="0"/>
            <a:r>
              <a:rPr lang="tr-TR" dirty="0"/>
              <a:t>Cinsiyet farkı gözetmeksizin tüm çalışanlarımızın sağlık, güvenlik ve refahlarını sağlarız.</a:t>
            </a:r>
          </a:p>
          <a:p>
            <a:pPr lvl="0"/>
            <a:r>
              <a:rPr lang="tr-TR" dirty="0"/>
              <a:t>Kadınların iş gücüne katılımını tüm departmanlarımızda destekler, eşit fırsatlar sunarız.</a:t>
            </a:r>
          </a:p>
          <a:p>
            <a:pPr lvl="0"/>
            <a:r>
              <a:rPr lang="tr-TR" dirty="0"/>
              <a:t>Cinsiyet ayrımı yapmadan «eşit işe eşit ücret» politikası ile hareket ederiz.</a:t>
            </a:r>
          </a:p>
          <a:p>
            <a:pPr lvl="0"/>
            <a:r>
              <a:rPr lang="tr-TR" dirty="0"/>
              <a:t>Yerel halktan istihdam sağlayarak bölge kalkınmasına katkıda bulunuruz. </a:t>
            </a:r>
          </a:p>
          <a:p>
            <a:pPr lvl="0"/>
            <a:r>
              <a:rPr lang="tr-TR" dirty="0"/>
              <a:t>Kariyer fırsatlarından eşit düzeyde faydalanılması için gerekli ortamı sağlarız.</a:t>
            </a:r>
          </a:p>
          <a:p>
            <a:pPr lvl="0"/>
            <a:r>
              <a:rPr lang="tr-TR" dirty="0"/>
              <a:t>İş-aile yaşam dengesini koruyan çalışma ortamı sağlarız.</a:t>
            </a:r>
          </a:p>
          <a:p>
            <a:pPr lvl="0"/>
            <a:r>
              <a:rPr lang="tr-TR" dirty="0"/>
              <a:t>Kadınların yönetim kademelerinde olmaları için eşit fırsatlar sunarız.</a:t>
            </a:r>
          </a:p>
        </p:txBody>
      </p:sp>
      <p:pic>
        <p:nvPicPr>
          <p:cNvPr id="5" name="Resim 4"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925968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6087" y="1642818"/>
            <a:ext cx="9573005" cy="3354055"/>
          </a:xfrm>
        </p:spPr>
        <p:txBody>
          <a:bodyPr>
            <a:noAutofit/>
          </a:bodyPr>
          <a:lstStyle/>
          <a:p>
            <a:pPr lvl="0"/>
            <a:r>
              <a:rPr lang="tr-TR" dirty="0"/>
              <a:t>Kadınların hiçbir şekilde istismar, taciz, ayrımcılık, bastırılma, zorlama, iftira vb. durumlara maruz kalmasına müsaade etmeyiz.</a:t>
            </a:r>
          </a:p>
          <a:p>
            <a:pPr lvl="0"/>
            <a:r>
              <a:rPr lang="tr-TR" dirty="0"/>
              <a:t>Tüm personellerimizin kendilerini rahatlıkla ifade edebilmesi için iletişim kanalları çeşitlendirilmiştir ve aktif olarak kullanılmaktadır (şikayet web kanalı/şikayet kutusu/ rehber yönetici) ayrıca gerektiği durumlarda aile ve sosyal politika bakanlığının sosyal destek hattından yararlanılır</a:t>
            </a:r>
          </a:p>
          <a:p>
            <a:pPr lvl="0"/>
            <a:r>
              <a:rPr lang="tr-TR" dirty="0"/>
              <a:t>Tüm çalışanlarımıza; özel korumalı gruplara (kadın, çocuk, engelli, stajyer, azınlıklar vb.) davranış konulu eğitimler düzenli olarak verilir </a:t>
            </a:r>
          </a:p>
          <a:p>
            <a:r>
              <a:rPr lang="tr-TR" dirty="0"/>
              <a:t>Politikalarımızda belirttiğimiz tüm konularda paydaşlarımızı da bilgilendirerek dâhil olmalarını sağlarız.</a:t>
            </a:r>
          </a:p>
        </p:txBody>
      </p:sp>
      <p:pic>
        <p:nvPicPr>
          <p:cNvPr id="5" name="Resim 4"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2118378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34" y="1200728"/>
            <a:ext cx="9321338" cy="2678545"/>
          </a:xfrm>
        </p:spPr>
        <p:txBody>
          <a:bodyPr>
            <a:normAutofit fontScale="92500" lnSpcReduction="10000"/>
          </a:bodyPr>
          <a:lstStyle/>
          <a:p>
            <a:pPr marL="0" indent="0" algn="ctr">
              <a:buNone/>
            </a:pPr>
            <a:r>
              <a:rPr lang="tr-TR" sz="2200" b="1" dirty="0"/>
              <a:t/>
            </a:r>
            <a:br>
              <a:rPr lang="tr-TR" sz="2200" b="1" dirty="0"/>
            </a:br>
            <a:r>
              <a:rPr lang="tr-TR" sz="2600" b="1" dirty="0"/>
              <a:t>Sürdürülebilirlik mesajımız;</a:t>
            </a:r>
            <a:r>
              <a:rPr lang="tr-TR" sz="1900" b="1" dirty="0"/>
              <a:t/>
            </a:r>
            <a:br>
              <a:rPr lang="tr-TR" sz="1900" b="1" dirty="0"/>
            </a:br>
            <a:r>
              <a:rPr lang="tr-TR" sz="1900" b="1" dirty="0"/>
              <a:t/>
            </a:r>
            <a:br>
              <a:rPr lang="tr-TR" sz="1900" b="1" dirty="0"/>
            </a:br>
            <a:r>
              <a:rPr lang="tr-TR" sz="1900" dirty="0"/>
              <a:t>JUSTİNİANO CLUB PARK CONTİ HOTEL ailesi olarak;</a:t>
            </a:r>
            <a:br>
              <a:rPr lang="tr-TR" sz="1900" dirty="0"/>
            </a:br>
            <a:r>
              <a:rPr lang="tr-TR" sz="1900" dirty="0"/>
              <a:t> kaynaklarımızı gelecek nesillere aktarabilmek ve en verimli şekilde kullanabilmek adına sizlerin desteğine ihtiyaç duyuyoruz, </a:t>
            </a:r>
            <a:br>
              <a:rPr lang="tr-TR" sz="1900" dirty="0"/>
            </a:br>
            <a:r>
              <a:rPr lang="tr-TR" sz="1900" dirty="0"/>
              <a:t>Doğaya, çevreye ve insanlığa borcumuz olduğunun farkındayız.</a:t>
            </a:r>
            <a:br>
              <a:rPr lang="tr-TR" sz="1900" dirty="0"/>
            </a:br>
            <a:r>
              <a:rPr lang="tr-TR" sz="1900" dirty="0"/>
              <a:t>Misafirlerimizi, personellerimizi, tedarikçilerimizi ve tüm paydaşlarımızı hassasiyete davet ediyoruz.</a:t>
            </a:r>
          </a:p>
          <a:p>
            <a:pPr lvl="0"/>
            <a:endParaRPr lang="tr-TR" sz="1800" dirty="0"/>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4814" y="4537593"/>
            <a:ext cx="1868350" cy="1821641"/>
          </a:xfrm>
          <a:prstGeom prst="rect">
            <a:avLst/>
          </a:prstGeom>
        </p:spPr>
      </p:pic>
      <p:pic>
        <p:nvPicPr>
          <p:cNvPr id="8" name="Resim 7"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2738829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EDCD9-5471-F410-2751-34F04519C76C}"/>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A0A43124-5D64-1E19-CE18-71D29C4FF594}"/>
              </a:ext>
            </a:extLst>
          </p:cNvPr>
          <p:cNvSpPr/>
          <p:nvPr/>
        </p:nvSpPr>
        <p:spPr>
          <a:xfrm>
            <a:off x="885813" y="593596"/>
            <a:ext cx="5118792" cy="400110"/>
          </a:xfrm>
          <a:prstGeom prst="rect">
            <a:avLst/>
          </a:prstGeom>
        </p:spPr>
        <p:txBody>
          <a:bodyPr wrap="square">
            <a:spAutoFit/>
          </a:bodyPr>
          <a:lstStyle/>
          <a:p>
            <a:pPr lvl="0"/>
            <a:r>
              <a:rPr lang="tr-TR" sz="2000" b="1" dirty="0">
                <a:solidFill>
                  <a:schemeClr val="tx1">
                    <a:lumMod val="65000"/>
                    <a:lumOff val="35000"/>
                  </a:schemeClr>
                </a:solidFill>
              </a:rPr>
              <a:t>Sürdürülebilirlik Eylem Raporu;</a:t>
            </a:r>
          </a:p>
        </p:txBody>
      </p:sp>
      <p:sp>
        <p:nvSpPr>
          <p:cNvPr id="6" name="İçerik Yer Tutucusu 5">
            <a:extLst>
              <a:ext uri="{FF2B5EF4-FFF2-40B4-BE49-F238E27FC236}">
                <a16:creationId xmlns:a16="http://schemas.microsoft.com/office/drawing/2014/main" id="{653E52B9-DE34-B9B1-0719-891A503763B7}"/>
              </a:ext>
            </a:extLst>
          </p:cNvPr>
          <p:cNvSpPr>
            <a:spLocks noGrp="1"/>
          </p:cNvSpPr>
          <p:nvPr>
            <p:ph idx="1"/>
          </p:nvPr>
        </p:nvSpPr>
        <p:spPr>
          <a:xfrm>
            <a:off x="951345" y="5794155"/>
            <a:ext cx="8350182" cy="1063845"/>
          </a:xfrm>
        </p:spPr>
        <p:txBody>
          <a:bodyPr>
            <a:normAutofit/>
          </a:bodyPr>
          <a:lstStyle/>
          <a:p>
            <a:pPr marL="0" indent="0">
              <a:buNone/>
            </a:pPr>
            <a:r>
              <a:rPr lang="tr-TR" dirty="0"/>
              <a:t>Büfelerimizde yöresel yemeklere yer verdiğimiz gibi haftada bir gün gerçekleşen</a:t>
            </a:r>
            <a:br>
              <a:rPr lang="tr-TR" dirty="0"/>
            </a:br>
            <a:r>
              <a:rPr lang="tr-TR" dirty="0"/>
              <a:t>Türk gecemizle restoranımızda misafirlerimizi enfes Türk Yemekleriyle buluşturmaktayız.</a:t>
            </a:r>
          </a:p>
        </p:txBody>
      </p:sp>
      <p:pic>
        <p:nvPicPr>
          <p:cNvPr id="3" name="Resim 2">
            <a:extLst>
              <a:ext uri="{FF2B5EF4-FFF2-40B4-BE49-F238E27FC236}">
                <a16:creationId xmlns:a16="http://schemas.microsoft.com/office/drawing/2014/main" id="{072CE0A7-5DC7-8C29-11AA-F6AD0ECBF4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504" y="1154507"/>
            <a:ext cx="1875027" cy="2498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Resim 3">
            <a:extLst>
              <a:ext uri="{FF2B5EF4-FFF2-40B4-BE49-F238E27FC236}">
                <a16:creationId xmlns:a16="http://schemas.microsoft.com/office/drawing/2014/main" id="{4491DCF4-0AFA-665D-3E58-9503351F4F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8267" y="3020253"/>
            <a:ext cx="1875027" cy="2498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Resim 4">
            <a:extLst>
              <a:ext uri="{FF2B5EF4-FFF2-40B4-BE49-F238E27FC236}">
                <a16:creationId xmlns:a16="http://schemas.microsoft.com/office/drawing/2014/main" id="{D5E2835A-F0C3-6287-F89D-3334956AA0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1030" y="1269135"/>
            <a:ext cx="1875027" cy="2498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Resim 6">
            <a:extLst>
              <a:ext uri="{FF2B5EF4-FFF2-40B4-BE49-F238E27FC236}">
                <a16:creationId xmlns:a16="http://schemas.microsoft.com/office/drawing/2014/main" id="{7E6C7AE0-19CC-05BC-F331-A9D5DCCAEB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3793" y="3020253"/>
            <a:ext cx="1875027" cy="2498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Resim 8" descr="https://www.justinianohotels.com/park-conti/uploads/logo/logo_1714132944.png">
            <a:extLst>
              <a:ext uri="{FF2B5EF4-FFF2-40B4-BE49-F238E27FC236}">
                <a16:creationId xmlns:a16="http://schemas.microsoft.com/office/drawing/2014/main" id="{E67C1DA2-140A-B56F-87E0-6EBE1FCD6CBB}"/>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pic>
        <p:nvPicPr>
          <p:cNvPr id="8" name="Resim 7">
            <a:extLst>
              <a:ext uri="{FF2B5EF4-FFF2-40B4-BE49-F238E27FC236}">
                <a16:creationId xmlns:a16="http://schemas.microsoft.com/office/drawing/2014/main" id="{F327637A-098B-5FCF-EF6B-B6560D3600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26556" y="1269135"/>
            <a:ext cx="1890000" cy="25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10889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85813" y="593596"/>
            <a:ext cx="5118792" cy="400110"/>
          </a:xfrm>
          <a:prstGeom prst="rect">
            <a:avLst/>
          </a:prstGeom>
        </p:spPr>
        <p:txBody>
          <a:bodyPr wrap="square">
            <a:spAutoFit/>
          </a:bodyPr>
          <a:lstStyle/>
          <a:p>
            <a:pPr lvl="0"/>
            <a:r>
              <a:rPr lang="tr-TR" sz="2000" b="1" dirty="0">
                <a:solidFill>
                  <a:schemeClr val="tx1">
                    <a:lumMod val="65000"/>
                    <a:lumOff val="35000"/>
                  </a:schemeClr>
                </a:solidFill>
              </a:rPr>
              <a:t>Sürdürülebilirlik Eylem Raporu;</a:t>
            </a:r>
          </a:p>
        </p:txBody>
      </p:sp>
      <p:pic>
        <p:nvPicPr>
          <p:cNvPr id="9" name="Resim 8"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pic>
        <p:nvPicPr>
          <p:cNvPr id="11" name="Resim 10">
            <a:extLst>
              <a:ext uri="{FF2B5EF4-FFF2-40B4-BE49-F238E27FC236}">
                <a16:creationId xmlns:a16="http://schemas.microsoft.com/office/drawing/2014/main" id="{3DB37DEF-4DC1-1242-6861-C0C822BC05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3638" y="1232119"/>
            <a:ext cx="3600000" cy="27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Resim 12">
            <a:extLst>
              <a:ext uri="{FF2B5EF4-FFF2-40B4-BE49-F238E27FC236}">
                <a16:creationId xmlns:a16="http://schemas.microsoft.com/office/drawing/2014/main" id="{47ECD65A-962D-271B-9E6D-8B0FD861B0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3638" y="4395976"/>
            <a:ext cx="3600000" cy="202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Resim 14">
            <a:extLst>
              <a:ext uri="{FF2B5EF4-FFF2-40B4-BE49-F238E27FC236}">
                <a16:creationId xmlns:a16="http://schemas.microsoft.com/office/drawing/2014/main" id="{313BD7FE-84CA-AF21-35D7-37CDDD8EC8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740" y="1918485"/>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Resim 16">
            <a:extLst>
              <a:ext uri="{FF2B5EF4-FFF2-40B4-BE49-F238E27FC236}">
                <a16:creationId xmlns:a16="http://schemas.microsoft.com/office/drawing/2014/main" id="{293B6468-9F8C-EF80-52B2-5D641ABC5E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96793" y="3961732"/>
            <a:ext cx="3600000" cy="27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Resim 18">
            <a:extLst>
              <a:ext uri="{FF2B5EF4-FFF2-40B4-BE49-F238E27FC236}">
                <a16:creationId xmlns:a16="http://schemas.microsoft.com/office/drawing/2014/main" id="{4CC63927-C2F4-1B00-BEF6-F61989F979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6793" y="196268"/>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2240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52699" y="551235"/>
            <a:ext cx="5118792" cy="400110"/>
          </a:xfrm>
          <a:prstGeom prst="rect">
            <a:avLst/>
          </a:prstGeom>
        </p:spPr>
        <p:txBody>
          <a:bodyPr wrap="square">
            <a:spAutoFit/>
          </a:bodyPr>
          <a:lstStyle/>
          <a:p>
            <a:r>
              <a:rPr lang="tr-TR" sz="2000" b="1" dirty="0">
                <a:solidFill>
                  <a:schemeClr val="tx1">
                    <a:lumMod val="65000"/>
                    <a:lumOff val="35000"/>
                  </a:schemeClr>
                </a:solidFill>
              </a:rPr>
              <a:t>Kültür, Miras ve Değerlerimiz;</a:t>
            </a:r>
          </a:p>
        </p:txBody>
      </p:sp>
      <p:sp>
        <p:nvSpPr>
          <p:cNvPr id="6" name="İçerik Yer Tutucusu 5"/>
          <p:cNvSpPr>
            <a:spLocks noGrp="1"/>
          </p:cNvSpPr>
          <p:nvPr>
            <p:ph idx="1"/>
          </p:nvPr>
        </p:nvSpPr>
        <p:spPr>
          <a:xfrm>
            <a:off x="1152699" y="4996872"/>
            <a:ext cx="8104464" cy="858982"/>
          </a:xfrm>
        </p:spPr>
        <p:txBody>
          <a:bodyPr>
            <a:normAutofit/>
          </a:bodyPr>
          <a:lstStyle/>
          <a:p>
            <a:pPr marL="0" indent="0">
              <a:buNone/>
            </a:pPr>
            <a:r>
              <a:rPr lang="tr-TR" dirty="0"/>
              <a:t>Haftalık olarak organize edilen Türk Gecelerinde Kalkan oyunu, Mevlana gösterisi gibi yöresel izleri taşıyan gösteriler sunmaktayız.</a:t>
            </a:r>
          </a:p>
        </p:txBody>
      </p:sp>
      <p:pic>
        <p:nvPicPr>
          <p:cNvPr id="7" name="Resim 6"/>
          <p:cNvPicPr>
            <a:picLocks noChangeAspect="1"/>
          </p:cNvPicPr>
          <p:nvPr/>
        </p:nvPicPr>
        <p:blipFill rotWithShape="1">
          <a:blip r:embed="rId2" cstate="print">
            <a:extLst>
              <a:ext uri="{28A0092B-C50C-407E-A947-70E740481C1C}">
                <a14:useLocalDpi xmlns:a14="http://schemas.microsoft.com/office/drawing/2010/main" val="0"/>
              </a:ext>
            </a:extLst>
          </a:blip>
          <a:srcRect t="24766" r="2980" b="10463"/>
          <a:stretch/>
        </p:blipFill>
        <p:spPr>
          <a:xfrm>
            <a:off x="1285900" y="1801988"/>
            <a:ext cx="2582917" cy="262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2996" y="1801988"/>
            <a:ext cx="3937678" cy="262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Resim 9" descr="https://www.justinianohotels.com/park-conti/uploads/logo/logo_1714132944.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3702707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88044" y="951345"/>
            <a:ext cx="5118792" cy="400110"/>
          </a:xfrm>
          <a:prstGeom prst="rect">
            <a:avLst/>
          </a:prstGeom>
        </p:spPr>
        <p:txBody>
          <a:bodyPr wrap="square">
            <a:spAutoFit/>
          </a:bodyPr>
          <a:lstStyle/>
          <a:p>
            <a:r>
              <a:rPr lang="tr-TR" sz="2000" b="1" dirty="0">
                <a:solidFill>
                  <a:schemeClr val="tx1">
                    <a:lumMod val="65000"/>
                    <a:lumOff val="35000"/>
                  </a:schemeClr>
                </a:solidFill>
              </a:rPr>
              <a:t>Kültür, Miras ve Değerlerimiz;</a:t>
            </a:r>
          </a:p>
        </p:txBody>
      </p:sp>
      <p:sp>
        <p:nvSpPr>
          <p:cNvPr id="6" name="İçerik Yer Tutucusu 5"/>
          <p:cNvSpPr>
            <a:spLocks noGrp="1"/>
          </p:cNvSpPr>
          <p:nvPr>
            <p:ph idx="1"/>
          </p:nvPr>
        </p:nvSpPr>
        <p:spPr>
          <a:xfrm>
            <a:off x="1195763" y="4711869"/>
            <a:ext cx="8673154" cy="840509"/>
          </a:xfrm>
        </p:spPr>
        <p:txBody>
          <a:bodyPr>
            <a:normAutofit/>
          </a:bodyPr>
          <a:lstStyle/>
          <a:p>
            <a:pPr marL="0" indent="0">
              <a:buNone/>
            </a:pPr>
            <a:r>
              <a:rPr lang="tr-TR" dirty="0"/>
              <a:t>Tesis içi hediyelik eşya satan marketimizde ile kültürümüzü yansıtan  Türk kahvesi, Türk lokumu, baklava, bakır ve çinicilik ürünleri bulunmaktadır. </a:t>
            </a: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23454" y="2016522"/>
            <a:ext cx="2623128" cy="19673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77006" y="2016522"/>
            <a:ext cx="2623128" cy="19673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Resi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128978" y="2011783"/>
            <a:ext cx="2635766" cy="19768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285304" y="2000482"/>
            <a:ext cx="2641460" cy="1981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Resim 9" descr="https://www.justinianohotels.com/park-conti/uploads/logo/logo_1714132944.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703523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88044" y="951345"/>
            <a:ext cx="5118792" cy="400110"/>
          </a:xfrm>
          <a:prstGeom prst="rect">
            <a:avLst/>
          </a:prstGeom>
        </p:spPr>
        <p:txBody>
          <a:bodyPr wrap="square">
            <a:spAutoFit/>
          </a:bodyPr>
          <a:lstStyle/>
          <a:p>
            <a:r>
              <a:rPr lang="tr-TR" sz="2000" b="1" dirty="0">
                <a:solidFill>
                  <a:schemeClr val="tx1">
                    <a:lumMod val="65000"/>
                    <a:lumOff val="35000"/>
                  </a:schemeClr>
                </a:solidFill>
              </a:rPr>
              <a:t>Kültür, Miras ve Değerlerimiz;</a:t>
            </a:r>
          </a:p>
        </p:txBody>
      </p:sp>
      <p:sp>
        <p:nvSpPr>
          <p:cNvPr id="6" name="İçerik Yer Tutucusu 5"/>
          <p:cNvSpPr>
            <a:spLocks noGrp="1"/>
          </p:cNvSpPr>
          <p:nvPr>
            <p:ph idx="1"/>
          </p:nvPr>
        </p:nvSpPr>
        <p:spPr>
          <a:xfrm>
            <a:off x="1195763" y="4711869"/>
            <a:ext cx="8673154" cy="840509"/>
          </a:xfrm>
        </p:spPr>
        <p:txBody>
          <a:bodyPr>
            <a:normAutofit/>
          </a:bodyPr>
          <a:lstStyle/>
          <a:p>
            <a:pPr marL="0" indent="0">
              <a:buNone/>
            </a:pPr>
            <a:r>
              <a:rPr lang="tr-TR" dirty="0" err="1"/>
              <a:t>Lobby</a:t>
            </a:r>
            <a:r>
              <a:rPr lang="tr-TR" dirty="0"/>
              <a:t> katından restoran katına inen merdivenlerde Osman Hamdi Bey’in tablo eserlerinin örnekleri sergilenmektedir.</a:t>
            </a:r>
          </a:p>
        </p:txBody>
      </p:sp>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7996" y="1591662"/>
            <a:ext cx="2160000"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Resi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8494" y="1591662"/>
            <a:ext cx="2160000"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Resim 10" descr="https://www.justinianohotels.com/park-conti/uploads/logo/logo_1714132944.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362339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88044" y="951345"/>
            <a:ext cx="5118792" cy="400110"/>
          </a:xfrm>
          <a:prstGeom prst="rect">
            <a:avLst/>
          </a:prstGeom>
        </p:spPr>
        <p:txBody>
          <a:bodyPr wrap="square">
            <a:spAutoFit/>
          </a:bodyPr>
          <a:lstStyle/>
          <a:p>
            <a:r>
              <a:rPr lang="tr-TR" sz="2000" b="1" dirty="0">
                <a:solidFill>
                  <a:schemeClr val="tx1">
                    <a:lumMod val="65000"/>
                    <a:lumOff val="35000"/>
                  </a:schemeClr>
                </a:solidFill>
              </a:rPr>
              <a:t>Kültür, Miras ve Değerlerimiz;</a:t>
            </a:r>
          </a:p>
        </p:txBody>
      </p:sp>
      <p:sp>
        <p:nvSpPr>
          <p:cNvPr id="6" name="İçerik Yer Tutucusu 5"/>
          <p:cNvSpPr>
            <a:spLocks noGrp="1"/>
          </p:cNvSpPr>
          <p:nvPr>
            <p:ph idx="1"/>
          </p:nvPr>
        </p:nvSpPr>
        <p:spPr>
          <a:xfrm>
            <a:off x="1195763" y="4711869"/>
            <a:ext cx="8673154" cy="840509"/>
          </a:xfrm>
        </p:spPr>
        <p:txBody>
          <a:bodyPr>
            <a:normAutofit/>
          </a:bodyPr>
          <a:lstStyle/>
          <a:p>
            <a:pPr marL="0" indent="0">
              <a:buNone/>
            </a:pPr>
            <a:r>
              <a:rPr lang="tr-TR" dirty="0"/>
              <a:t>Tesisimiz girişinde ve </a:t>
            </a:r>
            <a:r>
              <a:rPr lang="tr-TR" dirty="0" err="1"/>
              <a:t>Lobbyde</a:t>
            </a:r>
            <a:r>
              <a:rPr lang="tr-TR" dirty="0"/>
              <a:t> yerel bitkilerimizden olan Zeytin ağaçları bulunmaktadır ve ağaçların önünde bulunan QR kodlu bilgi metni ile bitkilerimizi tanıtmaktayız.</a:t>
            </a: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7996" y="1591662"/>
            <a:ext cx="2160000"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8494" y="1591662"/>
            <a:ext cx="2160000" cy="28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Resim 10" descr="https://www.justinianohotels.com/park-conti/uploads/logo/logo_1714132944.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262546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52699" y="623049"/>
            <a:ext cx="5118792" cy="400110"/>
          </a:xfrm>
          <a:prstGeom prst="rect">
            <a:avLst/>
          </a:prstGeom>
        </p:spPr>
        <p:txBody>
          <a:bodyPr wrap="square">
            <a:spAutoFit/>
          </a:bodyPr>
          <a:lstStyle/>
          <a:p>
            <a:r>
              <a:rPr lang="tr-TR" sz="2000" b="1" dirty="0">
                <a:solidFill>
                  <a:schemeClr val="tx1">
                    <a:lumMod val="65000"/>
                    <a:lumOff val="35000"/>
                  </a:schemeClr>
                </a:solidFill>
              </a:rPr>
              <a:t>Kültür, Miras ve Değerlerimiz;</a:t>
            </a:r>
          </a:p>
        </p:txBody>
      </p:sp>
      <p:sp>
        <p:nvSpPr>
          <p:cNvPr id="6" name="İçerik Yer Tutucusu 5"/>
          <p:cNvSpPr>
            <a:spLocks noGrp="1"/>
          </p:cNvSpPr>
          <p:nvPr>
            <p:ph idx="1"/>
          </p:nvPr>
        </p:nvSpPr>
        <p:spPr>
          <a:xfrm>
            <a:off x="1107440" y="4562764"/>
            <a:ext cx="10328101" cy="938442"/>
          </a:xfrm>
        </p:spPr>
        <p:txBody>
          <a:bodyPr>
            <a:normAutofit/>
          </a:bodyPr>
          <a:lstStyle/>
          <a:p>
            <a:pPr marL="0" indent="0">
              <a:buNone/>
            </a:pPr>
            <a:r>
              <a:rPr lang="tr-TR" dirty="0"/>
              <a:t>Misafirlerimizin hepsinin yararlanabileceği Türk Hamamımızda verilen hizmetler, </a:t>
            </a:r>
          </a:p>
          <a:p>
            <a:pPr marL="0" indent="0">
              <a:buNone/>
            </a:pPr>
            <a:r>
              <a:rPr lang="tr-TR" dirty="0"/>
              <a:t>kültürümüzü yansıtmaktadır. (kese, köpük vb.)</a:t>
            </a:r>
          </a:p>
          <a:p>
            <a:pPr marL="0" indent="0">
              <a:buNone/>
            </a:pPr>
            <a:endParaRPr lang="tr-TR" dirty="0"/>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2845" y="1344317"/>
            <a:ext cx="5146500" cy="28972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Resim 7"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4246633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34227" y="751290"/>
            <a:ext cx="5118792" cy="400110"/>
          </a:xfrm>
          <a:prstGeom prst="rect">
            <a:avLst/>
          </a:prstGeom>
        </p:spPr>
        <p:txBody>
          <a:bodyPr wrap="square">
            <a:spAutoFit/>
          </a:bodyPr>
          <a:lstStyle/>
          <a:p>
            <a:pPr lvl="0"/>
            <a:r>
              <a:rPr lang="tr-TR" sz="2000" b="1" dirty="0">
                <a:solidFill>
                  <a:schemeClr val="tx1">
                    <a:lumMod val="65000"/>
                    <a:lumOff val="35000"/>
                  </a:schemeClr>
                </a:solidFill>
              </a:rPr>
              <a:t>Kültür, Miras ve Değerlerimiz;</a:t>
            </a:r>
          </a:p>
        </p:txBody>
      </p:sp>
      <p:sp>
        <p:nvSpPr>
          <p:cNvPr id="6" name="İçerik Yer Tutucusu 5"/>
          <p:cNvSpPr>
            <a:spLocks noGrp="1"/>
          </p:cNvSpPr>
          <p:nvPr>
            <p:ph idx="1"/>
          </p:nvPr>
        </p:nvSpPr>
        <p:spPr>
          <a:xfrm>
            <a:off x="5264727" y="2418390"/>
            <a:ext cx="4747491" cy="2772448"/>
          </a:xfrm>
        </p:spPr>
        <p:txBody>
          <a:bodyPr>
            <a:normAutofit/>
          </a:bodyPr>
          <a:lstStyle/>
          <a:p>
            <a:pPr marL="0" indent="0">
              <a:buNone/>
            </a:pPr>
            <a:r>
              <a:rPr lang="tr-TR" dirty="0"/>
              <a:t>Misafirlerimizin ve personellerimizin internet sitemizden ulaşabildikleri Antalya hakkında genel bilgilendirmemiz mevcuttur.</a:t>
            </a:r>
            <a:br>
              <a:rPr lang="tr-TR" dirty="0"/>
            </a:br>
            <a:r>
              <a:rPr lang="tr-TR" dirty="0"/>
              <a:t>Bilgilendirme içeriğimiz ise;</a:t>
            </a:r>
            <a:br>
              <a:rPr lang="tr-TR" dirty="0"/>
            </a:br>
            <a:r>
              <a:rPr lang="tr-TR" dirty="0"/>
              <a:t>Antalya tarihçesi,</a:t>
            </a:r>
            <a:br>
              <a:rPr lang="tr-TR" dirty="0"/>
            </a:br>
            <a:r>
              <a:rPr lang="tr-TR" dirty="0"/>
              <a:t>Gezilecek yerler,</a:t>
            </a:r>
            <a:br>
              <a:rPr lang="tr-TR" dirty="0"/>
            </a:br>
            <a:r>
              <a:rPr lang="tr-TR" dirty="0"/>
              <a:t>Milli ve dini bayramlarda uyulması gereken kuralları içermektedir.</a:t>
            </a:r>
          </a:p>
        </p:txBody>
      </p:sp>
      <p:pic>
        <p:nvPicPr>
          <p:cNvPr id="3" name="Resim 2"/>
          <p:cNvPicPr>
            <a:picLocks noChangeAspect="1"/>
          </p:cNvPicPr>
          <p:nvPr/>
        </p:nvPicPr>
        <p:blipFill>
          <a:blip r:embed="rId2"/>
          <a:stretch>
            <a:fillRect/>
          </a:stretch>
        </p:blipFill>
        <p:spPr>
          <a:xfrm>
            <a:off x="785090" y="1607304"/>
            <a:ext cx="4359564" cy="3854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Resim 7"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3155074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32873" y="1168783"/>
            <a:ext cx="6365701" cy="400110"/>
          </a:xfrm>
          <a:prstGeom prst="rect">
            <a:avLst/>
          </a:prstGeom>
        </p:spPr>
        <p:txBody>
          <a:bodyPr wrap="square">
            <a:spAutoFit/>
          </a:bodyPr>
          <a:lstStyle/>
          <a:p>
            <a:pPr lvl="0"/>
            <a:r>
              <a:rPr lang="tr-TR" sz="2000" b="1" dirty="0">
                <a:solidFill>
                  <a:schemeClr val="tx1">
                    <a:lumMod val="65000"/>
                    <a:lumOff val="35000"/>
                  </a:schemeClr>
                </a:solidFill>
              </a:rPr>
              <a:t>Çevreye duyarlı satın alma faaliyetlerimiz;</a:t>
            </a:r>
          </a:p>
        </p:txBody>
      </p:sp>
      <p:sp>
        <p:nvSpPr>
          <p:cNvPr id="6" name="İçerik Yer Tutucusu 5"/>
          <p:cNvSpPr>
            <a:spLocks noGrp="1"/>
          </p:cNvSpPr>
          <p:nvPr>
            <p:ph idx="1"/>
          </p:nvPr>
        </p:nvSpPr>
        <p:spPr>
          <a:xfrm>
            <a:off x="932873" y="1819565"/>
            <a:ext cx="9097818" cy="2687780"/>
          </a:xfrm>
        </p:spPr>
        <p:txBody>
          <a:bodyPr>
            <a:normAutofit/>
          </a:bodyPr>
          <a:lstStyle/>
          <a:p>
            <a:pPr marL="0" indent="0">
              <a:buNone/>
            </a:pPr>
            <a:r>
              <a:rPr lang="tr-TR" dirty="0"/>
              <a:t>Tedarikçi firmalarımızı seçerken yerel olmasına, çevre duyarlılıklarına ve adil ticaret kavramına uyup uymadıklarını kontrol eder ve değerlendirmeyi bu kriterlere göre yaparız.</a:t>
            </a:r>
          </a:p>
          <a:p>
            <a:pPr marL="0" indent="0">
              <a:buNone/>
            </a:pPr>
            <a:r>
              <a:rPr lang="tr-TR" dirty="0"/>
              <a:t>Paketli ürünler yerine dökme ürünler tercih ederiz. (Dökme reçel, vb.)</a:t>
            </a:r>
          </a:p>
          <a:p>
            <a:pPr marL="0" indent="0">
              <a:buNone/>
            </a:pPr>
            <a:r>
              <a:rPr lang="tr-TR" dirty="0"/>
              <a:t>İçeceklerimizi </a:t>
            </a:r>
            <a:r>
              <a:rPr lang="tr-TR" dirty="0" err="1"/>
              <a:t>postmix</a:t>
            </a:r>
            <a:r>
              <a:rPr lang="tr-TR" dirty="0"/>
              <a:t> (</a:t>
            </a:r>
            <a:r>
              <a:rPr lang="tr-TR" dirty="0" err="1"/>
              <a:t>min</a:t>
            </a:r>
            <a:r>
              <a:rPr lang="tr-TR" dirty="0"/>
              <a:t> 10 L) veya fıçı (50 L) almaya özen gösteririz,</a:t>
            </a:r>
          </a:p>
          <a:p>
            <a:pPr marL="0" indent="0">
              <a:buNone/>
            </a:pPr>
            <a:r>
              <a:rPr lang="tr-TR" dirty="0"/>
              <a:t>Tedarikçilerimizi yerelden seçerek bölge ekonomisine katkı sağlarız,</a:t>
            </a:r>
          </a:p>
          <a:p>
            <a:pPr marL="0" indent="0">
              <a:buNone/>
            </a:pPr>
            <a:r>
              <a:rPr lang="tr-TR" dirty="0"/>
              <a:t>Tek kullanımlık ürün miktarlarımızı azaltarak atık miktarlarımızı azaltmayı hedeflemekteyiz.</a:t>
            </a:r>
            <a:br>
              <a:rPr lang="tr-TR" dirty="0"/>
            </a:br>
            <a:endParaRPr lang="tr-TR" dirty="0"/>
          </a:p>
        </p:txBody>
      </p:sp>
      <p:pic>
        <p:nvPicPr>
          <p:cNvPr id="7" name="Resim 6"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227779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51345" y="443303"/>
            <a:ext cx="5118792" cy="369332"/>
          </a:xfrm>
          <a:prstGeom prst="rect">
            <a:avLst/>
          </a:prstGeom>
        </p:spPr>
        <p:txBody>
          <a:bodyPr wrap="square">
            <a:spAutoFit/>
          </a:bodyPr>
          <a:lstStyle/>
          <a:p>
            <a:pPr lvl="0"/>
            <a:r>
              <a:rPr lang="tr-TR" b="1" dirty="0">
                <a:solidFill>
                  <a:schemeClr val="tx1">
                    <a:lumMod val="65000"/>
                    <a:lumOff val="35000"/>
                  </a:schemeClr>
                </a:solidFill>
              </a:rPr>
              <a:t>Çocuklar ve Özel Gereksinimli Bireyler</a:t>
            </a:r>
          </a:p>
        </p:txBody>
      </p:sp>
      <p:sp>
        <p:nvSpPr>
          <p:cNvPr id="6" name="İçerik Yer Tutucusu 5"/>
          <p:cNvSpPr>
            <a:spLocks noGrp="1"/>
          </p:cNvSpPr>
          <p:nvPr>
            <p:ph idx="1"/>
          </p:nvPr>
        </p:nvSpPr>
        <p:spPr>
          <a:xfrm>
            <a:off x="6996398" y="2428172"/>
            <a:ext cx="3071734" cy="2753969"/>
          </a:xfrm>
        </p:spPr>
        <p:txBody>
          <a:bodyPr>
            <a:normAutofit/>
          </a:bodyPr>
          <a:lstStyle/>
          <a:p>
            <a:pPr marL="0" indent="0">
              <a:buNone/>
            </a:pPr>
            <a:r>
              <a:rPr lang="tr-TR" dirty="0"/>
              <a:t>Tesisimizde 6 adet engelli odası bulunmaktadır, özel gereksinimli bireylerimiz için tesis girişimizden sahile kadar rampalar ve asansörlerimiz sayesinde sorunsuz ulaşabilmektedir. Ayrıca otoparkımızda engelliler için ayrılmış alanımız mevcuttur.</a:t>
            </a:r>
          </a:p>
        </p:txBody>
      </p:sp>
      <p:sp>
        <p:nvSpPr>
          <p:cNvPr id="8" name="İçerik Yer Tutucusu 5"/>
          <p:cNvSpPr txBox="1">
            <a:spLocks/>
          </p:cNvSpPr>
          <p:nvPr/>
        </p:nvSpPr>
        <p:spPr>
          <a:xfrm>
            <a:off x="598517" y="2214895"/>
            <a:ext cx="5746864" cy="221856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endParaRPr lang="tr-TR" dirty="0"/>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49499" y="3939230"/>
            <a:ext cx="2536925" cy="19026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49501" y="1268509"/>
            <a:ext cx="2536923" cy="19026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Resi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465514" y="1271232"/>
            <a:ext cx="2559095" cy="1919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Resim 10"/>
          <p:cNvPicPr>
            <a:picLocks noChangeAspect="1"/>
          </p:cNvPicPr>
          <p:nvPr/>
        </p:nvPicPr>
        <p:blipFill rotWithShape="1">
          <a:blip r:embed="rId5" cstate="print">
            <a:extLst>
              <a:ext uri="{28A0092B-C50C-407E-A947-70E740481C1C}">
                <a14:useLocalDpi xmlns:a14="http://schemas.microsoft.com/office/drawing/2010/main" val="0"/>
              </a:ext>
            </a:extLst>
          </a:blip>
          <a:srcRect l="17964" t="23821" r="19476" b="7242"/>
          <a:stretch/>
        </p:blipFill>
        <p:spPr>
          <a:xfrm>
            <a:off x="2785401" y="3599945"/>
            <a:ext cx="1919321" cy="2559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Resi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4479752" y="2769234"/>
            <a:ext cx="2728494" cy="20463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Resim 11" descr="https://www.justinianohotels.com/park-conti/uploads/logo/logo_1714132944.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091754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6990" y="895988"/>
            <a:ext cx="5118792" cy="369332"/>
          </a:xfrm>
          <a:prstGeom prst="rect">
            <a:avLst/>
          </a:prstGeom>
        </p:spPr>
        <p:txBody>
          <a:bodyPr wrap="square">
            <a:spAutoFit/>
          </a:bodyPr>
          <a:lstStyle/>
          <a:p>
            <a:pPr lvl="0"/>
            <a:r>
              <a:rPr lang="tr-TR" b="1" dirty="0">
                <a:solidFill>
                  <a:schemeClr val="tx1">
                    <a:lumMod val="65000"/>
                    <a:lumOff val="35000"/>
                  </a:schemeClr>
                </a:solidFill>
              </a:rPr>
              <a:t>Çocuklar ve Özel Gereksinimli Bireyler</a:t>
            </a:r>
          </a:p>
        </p:txBody>
      </p:sp>
      <p:sp>
        <p:nvSpPr>
          <p:cNvPr id="6" name="İçerik Yer Tutucusu 5"/>
          <p:cNvSpPr>
            <a:spLocks noGrp="1"/>
          </p:cNvSpPr>
          <p:nvPr>
            <p:ph idx="1"/>
          </p:nvPr>
        </p:nvSpPr>
        <p:spPr>
          <a:xfrm>
            <a:off x="530961" y="5592680"/>
            <a:ext cx="9231875" cy="1029793"/>
          </a:xfrm>
        </p:spPr>
        <p:txBody>
          <a:bodyPr>
            <a:normAutofit lnSpcReduction="10000"/>
          </a:bodyPr>
          <a:lstStyle/>
          <a:p>
            <a:r>
              <a:rPr lang="tr-TR" dirty="0"/>
              <a:t>Çocuklarımızın güvenle vakit geçirebileceği mini kulüp mevcuttur.</a:t>
            </a:r>
          </a:p>
          <a:p>
            <a:r>
              <a:rPr lang="tr-TR" dirty="0"/>
              <a:t>Mini Kulüp olduğu bölgede çocuklara uygun boyutta kullanıma sunulan lavabo, tuvalet bulunmaktadır.</a:t>
            </a:r>
          </a:p>
          <a:p>
            <a:pPr marL="0" indent="0">
              <a:buNone/>
            </a:pPr>
            <a:endParaRPr lang="tr-TR" dirty="0"/>
          </a:p>
        </p:txBody>
      </p:sp>
      <p:pic>
        <p:nvPicPr>
          <p:cNvPr id="7" name="Resim 6"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58" y="1629000"/>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Resi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6386" y="1629000"/>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5614" y="1629000"/>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Resi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54842" y="1629000"/>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1641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6990" y="895988"/>
            <a:ext cx="5118792" cy="369332"/>
          </a:xfrm>
          <a:prstGeom prst="rect">
            <a:avLst/>
          </a:prstGeom>
        </p:spPr>
        <p:txBody>
          <a:bodyPr wrap="square">
            <a:spAutoFit/>
          </a:bodyPr>
          <a:lstStyle/>
          <a:p>
            <a:pPr lvl="0"/>
            <a:r>
              <a:rPr lang="tr-TR" b="1" dirty="0">
                <a:solidFill>
                  <a:schemeClr val="tx1">
                    <a:lumMod val="65000"/>
                    <a:lumOff val="35000"/>
                  </a:schemeClr>
                </a:solidFill>
              </a:rPr>
              <a:t>Çocuklar ve Özel Gereksinimli Bireyler</a:t>
            </a:r>
          </a:p>
        </p:txBody>
      </p:sp>
      <p:sp>
        <p:nvSpPr>
          <p:cNvPr id="6" name="İçerik Yer Tutucusu 5"/>
          <p:cNvSpPr>
            <a:spLocks noGrp="1"/>
          </p:cNvSpPr>
          <p:nvPr>
            <p:ph idx="1"/>
          </p:nvPr>
        </p:nvSpPr>
        <p:spPr>
          <a:xfrm>
            <a:off x="1173018" y="5652657"/>
            <a:ext cx="7638473" cy="697344"/>
          </a:xfrm>
        </p:spPr>
        <p:txBody>
          <a:bodyPr>
            <a:normAutofit/>
          </a:bodyPr>
          <a:lstStyle/>
          <a:p>
            <a:r>
              <a:rPr lang="tr-TR" sz="1700" dirty="0"/>
              <a:t>Çocuk misafirlerimiz için rahat erişim sağlayabilecekleri büfemiz ve özel </a:t>
            </a:r>
            <a:r>
              <a:rPr lang="tr-TR" sz="1700" dirty="0" err="1"/>
              <a:t>gereksinimli</a:t>
            </a:r>
            <a:r>
              <a:rPr lang="tr-TR" sz="1700" dirty="0"/>
              <a:t> misafirlerimiz için diyet büfemiz mevcuttur</a:t>
            </a:r>
          </a:p>
          <a:p>
            <a:pPr marL="0" indent="0">
              <a:buNone/>
            </a:pPr>
            <a:endParaRPr lang="tr-TR" sz="1700" dirty="0"/>
          </a:p>
        </p:txBody>
      </p:sp>
      <p:pic>
        <p:nvPicPr>
          <p:cNvPr id="7" name="Resim 6" descr="https://www.justinianohotels.com/park-conti/uploads/logo/logo_1714132944.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6474" y="1629000"/>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990" y="1629000"/>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Resi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5959" y="1629000"/>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06040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çerik Yer Tutucusu 2"/>
          <p:cNvSpPr txBox="1">
            <a:spLocks/>
          </p:cNvSpPr>
          <p:nvPr/>
        </p:nvSpPr>
        <p:spPr>
          <a:xfrm>
            <a:off x="6605497" y="2912622"/>
            <a:ext cx="4858327" cy="68349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endParaRPr lang="tr-TR" sz="1800" dirty="0"/>
          </a:p>
        </p:txBody>
      </p:sp>
      <p:sp>
        <p:nvSpPr>
          <p:cNvPr id="10" name="Dikdörtgen 9"/>
          <p:cNvSpPr/>
          <p:nvPr/>
        </p:nvSpPr>
        <p:spPr>
          <a:xfrm>
            <a:off x="1217352" y="1227651"/>
            <a:ext cx="4518428" cy="400110"/>
          </a:xfrm>
          <a:prstGeom prst="rect">
            <a:avLst/>
          </a:prstGeom>
        </p:spPr>
        <p:txBody>
          <a:bodyPr wrap="square">
            <a:spAutoFit/>
          </a:bodyPr>
          <a:lstStyle/>
          <a:p>
            <a:pPr lvl="0"/>
            <a:r>
              <a:rPr lang="tr-TR" sz="2000" b="1" dirty="0"/>
              <a:t>Elektrik </a:t>
            </a:r>
            <a:endParaRPr lang="tr-TR" sz="2000" dirty="0"/>
          </a:p>
        </p:txBody>
      </p:sp>
      <p:sp>
        <p:nvSpPr>
          <p:cNvPr id="11" name="Dikdörtgen 10"/>
          <p:cNvSpPr/>
          <p:nvPr/>
        </p:nvSpPr>
        <p:spPr>
          <a:xfrm>
            <a:off x="1217352" y="751290"/>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sp>
        <p:nvSpPr>
          <p:cNvPr id="2" name="Dikdörtgen 1"/>
          <p:cNvSpPr/>
          <p:nvPr/>
        </p:nvSpPr>
        <p:spPr>
          <a:xfrm>
            <a:off x="5982040" y="2758771"/>
            <a:ext cx="3882396" cy="923330"/>
          </a:xfrm>
          <a:prstGeom prst="rect">
            <a:avLst/>
          </a:prstGeom>
        </p:spPr>
        <p:txBody>
          <a:bodyPr wrap="square">
            <a:spAutoFit/>
          </a:bodyPr>
          <a:lstStyle/>
          <a:p>
            <a:pPr>
              <a:buClr>
                <a:schemeClr val="tx2">
                  <a:lumMod val="40000"/>
                  <a:lumOff val="60000"/>
                </a:schemeClr>
              </a:buClr>
              <a:buFont typeface="Arial" panose="020B0604020202020204" pitchFamily="34" charset="0"/>
              <a:buChar char="•"/>
            </a:pPr>
            <a:r>
              <a:rPr lang="tr-TR" dirty="0"/>
              <a:t>Yıllara kişi başı elektrik tüketim miktarlarımız;</a:t>
            </a:r>
            <a:br>
              <a:rPr lang="tr-TR" dirty="0"/>
            </a:br>
            <a:endParaRPr lang="tr-TR" dirty="0"/>
          </a:p>
        </p:txBody>
      </p:sp>
      <p:pic>
        <p:nvPicPr>
          <p:cNvPr id="13" name="Resim 12"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3" name="Grafik 2">
            <a:extLst>
              <a:ext uri="{FF2B5EF4-FFF2-40B4-BE49-F238E27FC236}">
                <a16:creationId xmlns:a16="http://schemas.microsoft.com/office/drawing/2014/main" id="{00000000-0008-0000-0500-000007000000}"/>
              </a:ext>
            </a:extLst>
          </p:cNvPr>
          <p:cNvGraphicFramePr>
            <a:graphicFrameLocks/>
          </p:cNvGraphicFramePr>
          <p:nvPr>
            <p:extLst>
              <p:ext uri="{D42A27DB-BD31-4B8C-83A1-F6EECF244321}">
                <p14:modId xmlns:p14="http://schemas.microsoft.com/office/powerpoint/2010/main" val="3654111350"/>
              </p:ext>
            </p:extLst>
          </p:nvPr>
        </p:nvGraphicFramePr>
        <p:xfrm>
          <a:off x="472688" y="2114659"/>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50964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951345" y="551235"/>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sp>
        <p:nvSpPr>
          <p:cNvPr id="8" name="İçerik Yer Tutucusu 2"/>
          <p:cNvSpPr txBox="1">
            <a:spLocks/>
          </p:cNvSpPr>
          <p:nvPr/>
        </p:nvSpPr>
        <p:spPr>
          <a:xfrm>
            <a:off x="951345" y="1502580"/>
            <a:ext cx="8503697" cy="4309514"/>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solidFill>
                  <a:schemeClr val="tx1"/>
                </a:solidFill>
              </a:rPr>
              <a:t>Gün ısının tamamını ön ısıtma için kullanıyoruz bu durumda sıcak suyun %83,07’ini gün ısıdan sağlıyoruz,</a:t>
            </a:r>
          </a:p>
          <a:p>
            <a:pPr>
              <a:buFont typeface="Arial" panose="020B0604020202020204" pitchFamily="34" charset="0"/>
              <a:buChar char="•"/>
            </a:pPr>
            <a:r>
              <a:rPr lang="tr-TR" sz="1800" dirty="0">
                <a:solidFill>
                  <a:schemeClr val="tx1"/>
                </a:solidFill>
              </a:rPr>
              <a:t>Yaz aylarında ısı pompası sayesinde kombinin çalışmadan ve güneş enerjisinden yararlanarak, misafirlerimizin konforundan ödün vermeden sıcak su elde ediyoruz,</a:t>
            </a:r>
          </a:p>
          <a:p>
            <a:pPr>
              <a:buFont typeface="Arial" panose="020B0604020202020204" pitchFamily="34" charset="0"/>
              <a:buChar char="•"/>
            </a:pPr>
            <a:r>
              <a:rPr lang="tr-TR" sz="1800" dirty="0">
                <a:solidFill>
                  <a:schemeClr val="tx1"/>
                </a:solidFill>
              </a:rPr>
              <a:t>Klimalarımız </a:t>
            </a:r>
            <a:r>
              <a:rPr lang="tr-TR" sz="1800" dirty="0" err="1">
                <a:solidFill>
                  <a:schemeClr val="tx1"/>
                </a:solidFill>
              </a:rPr>
              <a:t>inverter</a:t>
            </a:r>
            <a:r>
              <a:rPr lang="tr-TR" sz="1800" dirty="0">
                <a:solidFill>
                  <a:schemeClr val="tx1"/>
                </a:solidFill>
              </a:rPr>
              <a:t> tercih ederek enerjisini tasarruflu kullanmayı hedeflemekteyiz,</a:t>
            </a:r>
          </a:p>
          <a:p>
            <a:pPr>
              <a:buFont typeface="Arial" panose="020B0604020202020204" pitchFamily="34" charset="0"/>
              <a:buChar char="•"/>
            </a:pPr>
            <a:r>
              <a:rPr lang="tr-TR" sz="1800" dirty="0">
                <a:solidFill>
                  <a:schemeClr val="tx1"/>
                </a:solidFill>
              </a:rPr>
              <a:t>Odalarda kartlı sistem mevcut, kart takılı olsa bile herhangi bir pencere veya balkon kapısı açıldığında ısıtma/soğutma sistemi kapanıyor.</a:t>
            </a:r>
          </a:p>
          <a:p>
            <a:pPr>
              <a:buFont typeface="Arial" panose="020B0604020202020204" pitchFamily="34" charset="0"/>
              <a:buChar char="•"/>
            </a:pPr>
            <a:r>
              <a:rPr lang="tr-TR" sz="1800" dirty="0">
                <a:solidFill>
                  <a:schemeClr val="tx1"/>
                </a:solidFill>
              </a:rPr>
              <a:t>Son yıllarda satın aldığımız (minibar,klima </a:t>
            </a:r>
            <a:r>
              <a:rPr lang="tr-TR" sz="1800" dirty="0" err="1">
                <a:solidFill>
                  <a:schemeClr val="tx1"/>
                </a:solidFill>
              </a:rPr>
              <a:t>vb</a:t>
            </a:r>
            <a:r>
              <a:rPr lang="tr-TR" sz="1800" dirty="0">
                <a:solidFill>
                  <a:schemeClr val="tx1"/>
                </a:solidFill>
              </a:rPr>
              <a:t>) tüm cihazları A+ sınıf tercih ederek elektrik enerjisini tasarruflu kullanmayı hedeflemekteyiz.</a:t>
            </a:r>
          </a:p>
          <a:p>
            <a:pPr>
              <a:buFont typeface="Arial" panose="020B0604020202020204" pitchFamily="34" charset="0"/>
              <a:buChar char="•"/>
            </a:pPr>
            <a:r>
              <a:rPr lang="tr-TR" sz="1800" dirty="0">
                <a:solidFill>
                  <a:schemeClr val="tx1"/>
                </a:solidFill>
              </a:rPr>
              <a:t>Toplantı salonu aydınlatması bölüm </a:t>
            </a:r>
            <a:r>
              <a:rPr lang="tr-TR" sz="1800" dirty="0" err="1">
                <a:solidFill>
                  <a:schemeClr val="tx1"/>
                </a:solidFill>
              </a:rPr>
              <a:t>bölüm</a:t>
            </a:r>
            <a:r>
              <a:rPr lang="tr-TR" sz="1800" dirty="0">
                <a:solidFill>
                  <a:schemeClr val="tx1"/>
                </a:solidFill>
              </a:rPr>
              <a:t> ayrılmış durumda ihtiyaç halinde kullanıyoruz.</a:t>
            </a:r>
          </a:p>
          <a:p>
            <a:pPr>
              <a:buFont typeface="Arial" panose="020B0604020202020204" pitchFamily="34" charset="0"/>
              <a:buChar char="•"/>
            </a:pPr>
            <a:r>
              <a:rPr lang="tr-TR" sz="1800" dirty="0">
                <a:solidFill>
                  <a:schemeClr val="tx1"/>
                </a:solidFill>
              </a:rPr>
              <a:t>Aydınlatmamız </a:t>
            </a:r>
            <a:r>
              <a:rPr lang="tr-TR" sz="1800" dirty="0" err="1">
                <a:solidFill>
                  <a:schemeClr val="tx1"/>
                </a:solidFill>
              </a:rPr>
              <a:t>led</a:t>
            </a:r>
            <a:r>
              <a:rPr lang="tr-TR" sz="1800" dirty="0">
                <a:solidFill>
                  <a:schemeClr val="tx1"/>
                </a:solidFill>
              </a:rPr>
              <a:t> ampullerden oluşmakta, genel mekan tuvaletlerinde sensörlü aydınlatmamız mevcut</a:t>
            </a:r>
          </a:p>
        </p:txBody>
      </p:sp>
      <p:sp>
        <p:nvSpPr>
          <p:cNvPr id="10" name="Dikdörtgen 9"/>
          <p:cNvSpPr/>
          <p:nvPr/>
        </p:nvSpPr>
        <p:spPr>
          <a:xfrm>
            <a:off x="951345" y="951345"/>
            <a:ext cx="4518428" cy="400110"/>
          </a:xfrm>
          <a:prstGeom prst="rect">
            <a:avLst/>
          </a:prstGeom>
        </p:spPr>
        <p:txBody>
          <a:bodyPr wrap="square">
            <a:spAutoFit/>
          </a:bodyPr>
          <a:lstStyle/>
          <a:p>
            <a:pPr lvl="0"/>
            <a:r>
              <a:rPr lang="tr-TR" sz="2000" b="1" dirty="0"/>
              <a:t>Elektrik tasarrufu uygulamalarımız; </a:t>
            </a:r>
            <a:endParaRPr lang="tr-TR" sz="2000" dirty="0"/>
          </a:p>
        </p:txBody>
      </p:sp>
      <p:pic>
        <p:nvPicPr>
          <p:cNvPr id="7" name="Resim 6"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295815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9"/>
          <p:cNvSpPr/>
          <p:nvPr/>
        </p:nvSpPr>
        <p:spPr>
          <a:xfrm>
            <a:off x="1088043" y="1769992"/>
            <a:ext cx="4518428" cy="400110"/>
          </a:xfrm>
          <a:prstGeom prst="rect">
            <a:avLst/>
          </a:prstGeom>
        </p:spPr>
        <p:txBody>
          <a:bodyPr wrap="square">
            <a:spAutoFit/>
          </a:bodyPr>
          <a:lstStyle/>
          <a:p>
            <a:pPr lvl="0"/>
            <a:r>
              <a:rPr lang="tr-TR" sz="2000" b="1" dirty="0"/>
              <a:t>LNG </a:t>
            </a:r>
            <a:endParaRPr lang="tr-TR" sz="2000" dirty="0"/>
          </a:p>
        </p:txBody>
      </p:sp>
      <p:sp>
        <p:nvSpPr>
          <p:cNvPr id="12" name="Dikdörtgen 11"/>
          <p:cNvSpPr/>
          <p:nvPr/>
        </p:nvSpPr>
        <p:spPr>
          <a:xfrm>
            <a:off x="1088043" y="1293013"/>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sp>
        <p:nvSpPr>
          <p:cNvPr id="7" name="Dikdörtgen 6"/>
          <p:cNvSpPr/>
          <p:nvPr/>
        </p:nvSpPr>
        <p:spPr>
          <a:xfrm>
            <a:off x="6398950" y="2861704"/>
            <a:ext cx="3882396" cy="646331"/>
          </a:xfrm>
          <a:prstGeom prst="rect">
            <a:avLst/>
          </a:prstGeom>
        </p:spPr>
        <p:txBody>
          <a:bodyPr wrap="square">
            <a:spAutoFit/>
          </a:bodyPr>
          <a:lstStyle/>
          <a:p>
            <a:pPr>
              <a:buClr>
                <a:schemeClr val="accent1"/>
              </a:buClr>
              <a:buFont typeface="Arial" panose="020B0604020202020204" pitchFamily="34" charset="0"/>
              <a:buChar char="•"/>
            </a:pPr>
            <a:r>
              <a:rPr lang="tr-TR" dirty="0"/>
              <a:t>Yıllara göre kişi başı LNG tüketim miktarımız;</a:t>
            </a:r>
          </a:p>
        </p:txBody>
      </p:sp>
      <p:pic>
        <p:nvPicPr>
          <p:cNvPr id="9" name="Resim 8"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3" name="Grafik 2">
            <a:extLst>
              <a:ext uri="{FF2B5EF4-FFF2-40B4-BE49-F238E27FC236}">
                <a16:creationId xmlns:a16="http://schemas.microsoft.com/office/drawing/2014/main" id="{00000000-0008-0000-0500-00001B000000}"/>
              </a:ext>
            </a:extLst>
          </p:cNvPr>
          <p:cNvGraphicFramePr>
            <a:graphicFrameLocks/>
          </p:cNvGraphicFramePr>
          <p:nvPr>
            <p:extLst>
              <p:ext uri="{D42A27DB-BD31-4B8C-83A1-F6EECF244321}">
                <p14:modId xmlns:p14="http://schemas.microsoft.com/office/powerpoint/2010/main" val="1986978593"/>
              </p:ext>
            </p:extLst>
          </p:nvPr>
        </p:nvGraphicFramePr>
        <p:xfrm>
          <a:off x="998950" y="2471690"/>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85072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afik 8"/>
          <p:cNvGraphicFramePr>
            <a:graphicFrameLocks/>
          </p:cNvGraphicFramePr>
          <p:nvPr>
            <p:extLst>
              <p:ext uri="{D42A27DB-BD31-4B8C-83A1-F6EECF244321}">
                <p14:modId xmlns:p14="http://schemas.microsoft.com/office/powerpoint/2010/main" val="1728885332"/>
              </p:ext>
            </p:extLst>
          </p:nvPr>
        </p:nvGraphicFramePr>
        <p:xfrm>
          <a:off x="1028232" y="2319734"/>
          <a:ext cx="5370718" cy="3125529"/>
        </p:xfrm>
        <a:graphic>
          <a:graphicData uri="http://schemas.openxmlformats.org/drawingml/2006/chart">
            <c:chart xmlns:c="http://schemas.openxmlformats.org/drawingml/2006/chart" xmlns:r="http://schemas.openxmlformats.org/officeDocument/2006/relationships" r:id="rId3"/>
          </a:graphicData>
        </a:graphic>
      </p:graphicFrame>
      <p:sp>
        <p:nvSpPr>
          <p:cNvPr id="10" name="Dikdörtgen 9"/>
          <p:cNvSpPr/>
          <p:nvPr/>
        </p:nvSpPr>
        <p:spPr>
          <a:xfrm>
            <a:off x="1088043" y="1769992"/>
            <a:ext cx="4518428" cy="400110"/>
          </a:xfrm>
          <a:prstGeom prst="rect">
            <a:avLst/>
          </a:prstGeom>
        </p:spPr>
        <p:txBody>
          <a:bodyPr wrap="square">
            <a:spAutoFit/>
          </a:bodyPr>
          <a:lstStyle/>
          <a:p>
            <a:pPr lvl="0"/>
            <a:r>
              <a:rPr lang="tr-TR" sz="2000" b="1" dirty="0"/>
              <a:t>MOTORİN</a:t>
            </a:r>
            <a:endParaRPr lang="tr-TR" sz="2000" dirty="0"/>
          </a:p>
        </p:txBody>
      </p:sp>
      <p:sp>
        <p:nvSpPr>
          <p:cNvPr id="11" name="Dikdörtgen 10"/>
          <p:cNvSpPr/>
          <p:nvPr/>
        </p:nvSpPr>
        <p:spPr>
          <a:xfrm>
            <a:off x="1088043" y="1269036"/>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sp>
        <p:nvSpPr>
          <p:cNvPr id="8" name="Dikdörtgen 7"/>
          <p:cNvSpPr/>
          <p:nvPr/>
        </p:nvSpPr>
        <p:spPr>
          <a:xfrm>
            <a:off x="6398950" y="2861704"/>
            <a:ext cx="3882396" cy="646331"/>
          </a:xfrm>
          <a:prstGeom prst="rect">
            <a:avLst/>
          </a:prstGeom>
        </p:spPr>
        <p:txBody>
          <a:bodyPr wrap="square">
            <a:spAutoFit/>
          </a:bodyPr>
          <a:lstStyle/>
          <a:p>
            <a:pPr>
              <a:buClr>
                <a:schemeClr val="accent1"/>
              </a:buClr>
              <a:buFont typeface="Arial" panose="020B0604020202020204" pitchFamily="34" charset="0"/>
              <a:buChar char="•"/>
            </a:pPr>
            <a:r>
              <a:rPr lang="tr-TR" dirty="0"/>
              <a:t>Yıllara göre kişi başı motorin tüketim miktarımız;</a:t>
            </a:r>
          </a:p>
        </p:txBody>
      </p:sp>
      <p:pic>
        <p:nvPicPr>
          <p:cNvPr id="13" name="Resim 12" descr="https://www.justinianohotels.com/park-conti/uploads/logo/logo_1714132944.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08000000}"/>
              </a:ext>
            </a:extLst>
          </p:cNvPr>
          <p:cNvGraphicFramePr>
            <a:graphicFrameLocks/>
          </p:cNvGraphicFramePr>
          <p:nvPr>
            <p:extLst>
              <p:ext uri="{D42A27DB-BD31-4B8C-83A1-F6EECF244321}">
                <p14:modId xmlns:p14="http://schemas.microsoft.com/office/powerpoint/2010/main" val="4158190079"/>
              </p:ext>
            </p:extLst>
          </p:nvPr>
        </p:nvGraphicFramePr>
        <p:xfrm>
          <a:off x="835673" y="2319734"/>
          <a:ext cx="5400000" cy="3240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54903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afik 8"/>
          <p:cNvGraphicFramePr>
            <a:graphicFrameLocks/>
          </p:cNvGraphicFramePr>
          <p:nvPr>
            <p:extLst>
              <p:ext uri="{D42A27DB-BD31-4B8C-83A1-F6EECF244321}">
                <p14:modId xmlns:p14="http://schemas.microsoft.com/office/powerpoint/2010/main" val="1728885332"/>
              </p:ext>
            </p:extLst>
          </p:nvPr>
        </p:nvGraphicFramePr>
        <p:xfrm>
          <a:off x="1028232" y="2319734"/>
          <a:ext cx="5370718" cy="3125529"/>
        </p:xfrm>
        <a:graphic>
          <a:graphicData uri="http://schemas.openxmlformats.org/drawingml/2006/chart">
            <c:chart xmlns:c="http://schemas.openxmlformats.org/drawingml/2006/chart" xmlns:r="http://schemas.openxmlformats.org/officeDocument/2006/relationships" r:id="rId3"/>
          </a:graphicData>
        </a:graphic>
      </p:graphicFrame>
      <p:sp>
        <p:nvSpPr>
          <p:cNvPr id="10" name="Dikdörtgen 9"/>
          <p:cNvSpPr/>
          <p:nvPr/>
        </p:nvSpPr>
        <p:spPr>
          <a:xfrm>
            <a:off x="1028232" y="1739794"/>
            <a:ext cx="4518428" cy="400110"/>
          </a:xfrm>
          <a:prstGeom prst="rect">
            <a:avLst/>
          </a:prstGeom>
        </p:spPr>
        <p:txBody>
          <a:bodyPr wrap="square">
            <a:spAutoFit/>
          </a:bodyPr>
          <a:lstStyle/>
          <a:p>
            <a:pPr lvl="0"/>
            <a:r>
              <a:rPr lang="tr-TR" sz="2000" b="1" dirty="0"/>
              <a:t>BENZİN</a:t>
            </a:r>
            <a:endParaRPr lang="tr-TR" sz="2000" dirty="0"/>
          </a:p>
        </p:txBody>
      </p:sp>
      <p:sp>
        <p:nvSpPr>
          <p:cNvPr id="11" name="Dikdörtgen 10"/>
          <p:cNvSpPr/>
          <p:nvPr/>
        </p:nvSpPr>
        <p:spPr>
          <a:xfrm>
            <a:off x="1028232" y="1159854"/>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sp>
        <p:nvSpPr>
          <p:cNvPr id="12" name="Dikdörtgen 11"/>
          <p:cNvSpPr/>
          <p:nvPr/>
        </p:nvSpPr>
        <p:spPr>
          <a:xfrm>
            <a:off x="6398950" y="2861704"/>
            <a:ext cx="3882396" cy="646331"/>
          </a:xfrm>
          <a:prstGeom prst="rect">
            <a:avLst/>
          </a:prstGeom>
        </p:spPr>
        <p:txBody>
          <a:bodyPr wrap="square">
            <a:spAutoFit/>
          </a:bodyPr>
          <a:lstStyle/>
          <a:p>
            <a:pPr>
              <a:buClr>
                <a:schemeClr val="accent1"/>
              </a:buClr>
              <a:buFont typeface="Arial" panose="020B0604020202020204" pitchFamily="34" charset="0"/>
              <a:buChar char="•"/>
            </a:pPr>
            <a:r>
              <a:rPr lang="tr-TR" dirty="0"/>
              <a:t>Yıllara göre kişi başı benzin tüketim miktarımız;</a:t>
            </a:r>
          </a:p>
        </p:txBody>
      </p:sp>
      <p:pic>
        <p:nvPicPr>
          <p:cNvPr id="13" name="Resim 12" descr="https://www.justinianohotels.com/park-conti/uploads/logo/logo_1714132944.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0B000000}"/>
              </a:ext>
            </a:extLst>
          </p:cNvPr>
          <p:cNvGraphicFramePr>
            <a:graphicFrameLocks/>
          </p:cNvGraphicFramePr>
          <p:nvPr>
            <p:extLst>
              <p:ext uri="{D42A27DB-BD31-4B8C-83A1-F6EECF244321}">
                <p14:modId xmlns:p14="http://schemas.microsoft.com/office/powerpoint/2010/main" val="3973934886"/>
              </p:ext>
            </p:extLst>
          </p:nvPr>
        </p:nvGraphicFramePr>
        <p:xfrm>
          <a:off x="769613" y="2262498"/>
          <a:ext cx="5400000" cy="3240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57667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p:cNvSpPr/>
          <p:nvPr/>
        </p:nvSpPr>
        <p:spPr>
          <a:xfrm>
            <a:off x="663170" y="1551381"/>
            <a:ext cx="4518428" cy="400110"/>
          </a:xfrm>
          <a:prstGeom prst="rect">
            <a:avLst/>
          </a:prstGeom>
        </p:spPr>
        <p:txBody>
          <a:bodyPr wrap="square">
            <a:spAutoFit/>
          </a:bodyPr>
          <a:lstStyle/>
          <a:p>
            <a:pPr lvl="0"/>
            <a:r>
              <a:rPr lang="tr-TR" sz="2000" b="1" dirty="0"/>
              <a:t>Su Risk Haritamız</a:t>
            </a:r>
            <a:endParaRPr lang="tr-TR" sz="2000" dirty="0"/>
          </a:p>
        </p:txBody>
      </p:sp>
      <p:sp>
        <p:nvSpPr>
          <p:cNvPr id="6" name="Dikdörtgen 5"/>
          <p:cNvSpPr/>
          <p:nvPr/>
        </p:nvSpPr>
        <p:spPr>
          <a:xfrm>
            <a:off x="663170" y="1151271"/>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70" y="2041854"/>
            <a:ext cx="10058400" cy="39194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Resim 7" descr="https://www.justinianohotels.com/park-conti/uploads/logo/logo_1714132944.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2009215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958022" y="1269036"/>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sp>
        <p:nvSpPr>
          <p:cNvPr id="9" name="Dikdörtgen 8"/>
          <p:cNvSpPr/>
          <p:nvPr/>
        </p:nvSpPr>
        <p:spPr>
          <a:xfrm>
            <a:off x="958022" y="1711301"/>
            <a:ext cx="4518428" cy="400110"/>
          </a:xfrm>
          <a:prstGeom prst="rect">
            <a:avLst/>
          </a:prstGeom>
        </p:spPr>
        <p:txBody>
          <a:bodyPr wrap="square">
            <a:spAutoFit/>
          </a:bodyPr>
          <a:lstStyle/>
          <a:p>
            <a:pPr lvl="0"/>
            <a:r>
              <a:rPr lang="tr-TR" sz="2000" b="1" dirty="0"/>
              <a:t>Su Risk Haritamız</a:t>
            </a:r>
            <a:endParaRPr lang="tr-TR" sz="2000" dirty="0"/>
          </a:p>
        </p:txBody>
      </p:sp>
      <p:sp>
        <p:nvSpPr>
          <p:cNvPr id="11" name="Dikdörtgen 10"/>
          <p:cNvSpPr/>
          <p:nvPr/>
        </p:nvSpPr>
        <p:spPr>
          <a:xfrm>
            <a:off x="958022" y="2220380"/>
            <a:ext cx="9264071" cy="2862322"/>
          </a:xfrm>
          <a:prstGeom prst="rect">
            <a:avLst/>
          </a:prstGeom>
        </p:spPr>
        <p:txBody>
          <a:bodyPr wrap="square">
            <a:spAutoFit/>
          </a:bodyPr>
          <a:lstStyle/>
          <a:p>
            <a:r>
              <a:rPr lang="tr-TR" dirty="0"/>
              <a:t>Doğal Hayatı Koruma Vakfı yaptığı açıklamaya göre Antalya’nın küreselde su riski yüksek kentler listesinde bulunduğuna dikkat çekmişti, dolayısıyla su kaynaklarının yönetiminde bir yandan faaliyetlerimizi gerçekleştirirken bir yandan doğayı göz ardı eden yaklaşımlar ve sürdürülebilir olmayan uygulamalar karşısında durmalı ve üzerimize düşeni yapmalıyız.</a:t>
            </a:r>
          </a:p>
          <a:p>
            <a:pPr lvl="0"/>
            <a:r>
              <a:rPr lang="tr-TR" dirty="0"/>
              <a:t>Dolayısıyla doğal kaynaklarımızı korumayı ve en verimli şekilde kullanmayı ilke edinmiş bir işletme olarak, </a:t>
            </a:r>
            <a:br>
              <a:rPr lang="tr-TR" dirty="0"/>
            </a:br>
            <a:r>
              <a:rPr lang="tr-TR" dirty="0"/>
              <a:t>Personellerimize gerekli eğitimleri, misafirlerimize gerekli bilgilendirmeleri yaparak bilinçlendirmek ve katkı sağlamak durumundayız, </a:t>
            </a:r>
            <a:br>
              <a:rPr lang="tr-TR" dirty="0"/>
            </a:br>
            <a:r>
              <a:rPr lang="tr-TR" dirty="0"/>
              <a:t>Özellikle susuzlukla karşı karşıya olan ülkemizde doğal kaynaklarımızı koruyarak faaliyetlerimizi gerçekleştirmekteyiz.</a:t>
            </a:r>
          </a:p>
        </p:txBody>
      </p:sp>
      <p:pic>
        <p:nvPicPr>
          <p:cNvPr id="8" name="Resim 7"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3824344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p:cNvSpPr/>
          <p:nvPr/>
        </p:nvSpPr>
        <p:spPr>
          <a:xfrm>
            <a:off x="1088043" y="1269036"/>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sp>
        <p:nvSpPr>
          <p:cNvPr id="5" name="Dikdörtgen 4"/>
          <p:cNvSpPr/>
          <p:nvPr/>
        </p:nvSpPr>
        <p:spPr>
          <a:xfrm>
            <a:off x="6037458" y="2795716"/>
            <a:ext cx="3882396" cy="1200329"/>
          </a:xfrm>
          <a:prstGeom prst="rect">
            <a:avLst/>
          </a:prstGeom>
        </p:spPr>
        <p:txBody>
          <a:bodyPr wrap="square">
            <a:spAutoFit/>
          </a:bodyPr>
          <a:lstStyle/>
          <a:p>
            <a:pPr>
              <a:buClr>
                <a:schemeClr val="accent1"/>
              </a:buClr>
              <a:buFont typeface="Arial" panose="020B0604020202020204" pitchFamily="34" charset="0"/>
              <a:buChar char="•"/>
            </a:pPr>
            <a:r>
              <a:rPr lang="tr-TR" dirty="0"/>
              <a:t>Misafir memnuniyetimizi ve personel refahını arttırmak amacıyla yaptığımız düzenlemeler dolayısıyla su tüketim miktarımız artış göstermiştir.</a:t>
            </a:r>
          </a:p>
        </p:txBody>
      </p:sp>
      <p:pic>
        <p:nvPicPr>
          <p:cNvPr id="7" name="Resim 6"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0F000000}"/>
              </a:ext>
            </a:extLst>
          </p:cNvPr>
          <p:cNvGraphicFramePr>
            <a:graphicFrameLocks/>
          </p:cNvGraphicFramePr>
          <p:nvPr>
            <p:extLst>
              <p:ext uri="{D42A27DB-BD31-4B8C-83A1-F6EECF244321}">
                <p14:modId xmlns:p14="http://schemas.microsoft.com/office/powerpoint/2010/main" val="3630674393"/>
              </p:ext>
            </p:extLst>
          </p:nvPr>
        </p:nvGraphicFramePr>
        <p:xfrm>
          <a:off x="488473" y="1909344"/>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4407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çerik Yer Tutucusu 2"/>
          <p:cNvSpPr txBox="1">
            <a:spLocks/>
          </p:cNvSpPr>
          <p:nvPr/>
        </p:nvSpPr>
        <p:spPr>
          <a:xfrm>
            <a:off x="877456" y="1540933"/>
            <a:ext cx="8469744" cy="316037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Musluk ve duşlarda tasarruflu </a:t>
            </a:r>
            <a:r>
              <a:rPr lang="tr-TR" sz="1800" dirty="0" err="1"/>
              <a:t>perlatör</a:t>
            </a:r>
            <a:r>
              <a:rPr lang="tr-TR" sz="1800" dirty="0"/>
              <a:t> kullanıyoruz,</a:t>
            </a:r>
          </a:p>
          <a:p>
            <a:pPr>
              <a:buFont typeface="Arial" panose="020B0604020202020204" pitchFamily="34" charset="0"/>
              <a:buChar char="•"/>
            </a:pPr>
            <a:r>
              <a:rPr lang="tr-TR" sz="1800" dirty="0"/>
              <a:t>Genel alanlarda fotoselli musluk mevcut, </a:t>
            </a:r>
          </a:p>
          <a:p>
            <a:pPr>
              <a:buFont typeface="Arial" panose="020B0604020202020204" pitchFamily="34" charset="0"/>
              <a:buChar char="•"/>
            </a:pPr>
            <a:r>
              <a:rPr lang="tr-TR" sz="1800" dirty="0"/>
              <a:t>Bahçe sulama işlemleri </a:t>
            </a:r>
            <a:r>
              <a:rPr lang="tr-TR" sz="1800" dirty="0" err="1"/>
              <a:t>spring</a:t>
            </a:r>
            <a:r>
              <a:rPr lang="tr-TR" sz="1800" dirty="0"/>
              <a:t> sistem kullanılarak yapılmakta,</a:t>
            </a:r>
          </a:p>
          <a:p>
            <a:pPr>
              <a:buFont typeface="Arial" panose="020B0604020202020204" pitchFamily="34" charset="0"/>
              <a:buChar char="•"/>
            </a:pPr>
            <a:r>
              <a:rPr lang="tr-TR" sz="1800" dirty="0"/>
              <a:t>2021’de odalarımızın ve genel alan tuvaletlerimizin yarısının klozetlerinde rezervuar basma butonunda küçük ve büyük olarak iki adet düğme mevcut, küçük olanda 3 L, büyük olanda ise 6 L su tüketimi mevcut, kalan odalar ise gelecek yıllarda değiştirilmesi planlanmıştır.</a:t>
            </a:r>
          </a:p>
          <a:p>
            <a:pPr>
              <a:buFont typeface="Arial" panose="020B0604020202020204" pitchFamily="34" charset="0"/>
              <a:buChar char="•"/>
            </a:pPr>
            <a:r>
              <a:rPr lang="tr-TR" sz="1800" dirty="0"/>
              <a:t>Odalarımızda ve personel alanlarımızda suyun tasarruflu kullanılması için uyarı yazılarımız ve fotoğraflarımız mevcut.</a:t>
            </a:r>
          </a:p>
        </p:txBody>
      </p:sp>
      <p:sp>
        <p:nvSpPr>
          <p:cNvPr id="9" name="Dikdörtgen 8"/>
          <p:cNvSpPr/>
          <p:nvPr/>
        </p:nvSpPr>
        <p:spPr>
          <a:xfrm>
            <a:off x="877456" y="951345"/>
            <a:ext cx="4518428" cy="400110"/>
          </a:xfrm>
          <a:prstGeom prst="rect">
            <a:avLst/>
          </a:prstGeom>
        </p:spPr>
        <p:txBody>
          <a:bodyPr wrap="square">
            <a:spAutoFit/>
          </a:bodyPr>
          <a:lstStyle/>
          <a:p>
            <a:pPr lvl="0"/>
            <a:r>
              <a:rPr lang="tr-TR" sz="2000" b="1" dirty="0">
                <a:solidFill>
                  <a:schemeClr val="tx1">
                    <a:lumMod val="65000"/>
                    <a:lumOff val="35000"/>
                  </a:schemeClr>
                </a:solidFill>
              </a:rPr>
              <a:t>Sürdürülebilirlik Raporu</a:t>
            </a:r>
            <a:endParaRPr lang="tr-TR" sz="2000" dirty="0">
              <a:solidFill>
                <a:schemeClr val="tx1">
                  <a:lumMod val="65000"/>
                  <a:lumOff val="35000"/>
                </a:schemeClr>
              </a:solidFill>
            </a:endParaRPr>
          </a:p>
        </p:txBody>
      </p:sp>
      <p:pic>
        <p:nvPicPr>
          <p:cNvPr id="6" name="Resim 5"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2880085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476135" y="969248"/>
            <a:ext cx="4518428" cy="400110"/>
          </a:xfrm>
          <a:prstGeom prst="rect">
            <a:avLst/>
          </a:prstGeom>
        </p:spPr>
        <p:txBody>
          <a:bodyPr wrap="square">
            <a:spAutoFit/>
          </a:bodyPr>
          <a:lstStyle/>
          <a:p>
            <a:pPr lvl="0"/>
            <a:r>
              <a:rPr lang="tr-TR" sz="2000" b="1" dirty="0">
                <a:solidFill>
                  <a:schemeClr val="tx1">
                    <a:lumMod val="65000"/>
                    <a:lumOff val="35000"/>
                  </a:schemeClr>
                </a:solidFill>
              </a:rPr>
              <a:t>Atık Yönetimi</a:t>
            </a:r>
            <a:endParaRPr lang="tr-TR" sz="2000" dirty="0">
              <a:solidFill>
                <a:schemeClr val="tx1">
                  <a:lumMod val="65000"/>
                  <a:lumOff val="35000"/>
                </a:schemeClr>
              </a:solidFill>
            </a:endParaRPr>
          </a:p>
        </p:txBody>
      </p:sp>
      <p:sp>
        <p:nvSpPr>
          <p:cNvPr id="11" name="İçerik Yer Tutucusu 2"/>
          <p:cNvSpPr txBox="1">
            <a:spLocks/>
          </p:cNvSpPr>
          <p:nvPr/>
        </p:nvSpPr>
        <p:spPr>
          <a:xfrm>
            <a:off x="475672" y="1513226"/>
            <a:ext cx="9037783" cy="213513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Atık ayrışımını yerinde yaparak geri dönüşümü desteklemeyiz ve bu kapsamda lisanslı atık firmaları ile çalışmaktayız. </a:t>
            </a:r>
          </a:p>
          <a:p>
            <a:pPr>
              <a:buFont typeface="Arial" panose="020B0604020202020204" pitchFamily="34" charset="0"/>
              <a:buChar char="•"/>
            </a:pPr>
            <a:r>
              <a:rPr lang="tr-TR" sz="1800" dirty="0"/>
              <a:t>Türüne göre ayrıştırılan atıklarımızı, uygun depolama alanlarında topladıktan sonra çalıştığımız Lisanslı firmalara teslim etmekteyiz.</a:t>
            </a:r>
          </a:p>
          <a:p>
            <a:pPr>
              <a:buFont typeface="Arial" panose="020B0604020202020204" pitchFamily="34" charset="0"/>
              <a:buChar char="•"/>
            </a:pPr>
            <a:r>
              <a:rPr lang="tr-TR" sz="1800" dirty="0"/>
              <a:t>Tesis içerisinde ve genel alanlara atık ayrışım kovaları koyarak misafirlerimizin ve personellerimizin atık ayrışımı adına desteğini beklemekteyiz.</a:t>
            </a:r>
          </a:p>
          <a:p>
            <a:pPr>
              <a:buFont typeface="Arial" panose="020B0604020202020204" pitchFamily="34" charset="0"/>
              <a:buChar char="•"/>
            </a:pPr>
            <a:endParaRPr lang="tr-TR" sz="1800" dirty="0"/>
          </a:p>
          <a:p>
            <a:pPr marL="0" indent="0">
              <a:buNone/>
            </a:pPr>
            <a:endParaRPr lang="tr-TR" sz="1800" dirty="0"/>
          </a:p>
        </p:txBody>
      </p:sp>
      <p:pic>
        <p:nvPicPr>
          <p:cNvPr id="8" name="Resim 7"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1433914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674253" y="951345"/>
            <a:ext cx="4518428" cy="400110"/>
          </a:xfrm>
          <a:prstGeom prst="rect">
            <a:avLst/>
          </a:prstGeom>
        </p:spPr>
        <p:txBody>
          <a:bodyPr wrap="square">
            <a:spAutoFit/>
          </a:bodyPr>
          <a:lstStyle/>
          <a:p>
            <a:pPr lvl="0"/>
            <a:r>
              <a:rPr lang="tr-TR" sz="2000" b="1" dirty="0">
                <a:solidFill>
                  <a:schemeClr val="tx1">
                    <a:lumMod val="65000"/>
                    <a:lumOff val="35000"/>
                  </a:schemeClr>
                </a:solidFill>
              </a:rPr>
              <a:t>Atık Yönetimi</a:t>
            </a:r>
            <a:endParaRPr lang="tr-TR" sz="2000" dirty="0">
              <a:solidFill>
                <a:schemeClr val="tx1">
                  <a:lumMod val="65000"/>
                  <a:lumOff val="35000"/>
                </a:schemeClr>
              </a:solidFill>
            </a:endParaRPr>
          </a:p>
        </p:txBody>
      </p:sp>
      <p:sp>
        <p:nvSpPr>
          <p:cNvPr id="9" name="İçerik Yer Tutucusu 2"/>
          <p:cNvSpPr txBox="1">
            <a:spLocks/>
          </p:cNvSpPr>
          <p:nvPr/>
        </p:nvSpPr>
        <p:spPr>
          <a:xfrm>
            <a:off x="2081873" y="5644469"/>
            <a:ext cx="4001194" cy="83945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Yıllara göre kişi başı atık miktarlarımız;</a:t>
            </a:r>
          </a:p>
        </p:txBody>
      </p:sp>
      <p:pic>
        <p:nvPicPr>
          <p:cNvPr id="7" name="Resim 6"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19000000}"/>
              </a:ext>
            </a:extLst>
          </p:cNvPr>
          <p:cNvGraphicFramePr>
            <a:graphicFrameLocks/>
          </p:cNvGraphicFramePr>
          <p:nvPr>
            <p:extLst>
              <p:ext uri="{D42A27DB-BD31-4B8C-83A1-F6EECF244321}">
                <p14:modId xmlns:p14="http://schemas.microsoft.com/office/powerpoint/2010/main" val="2198300193"/>
              </p:ext>
            </p:extLst>
          </p:nvPr>
        </p:nvGraphicFramePr>
        <p:xfrm>
          <a:off x="674253" y="2163035"/>
          <a:ext cx="4122452" cy="26698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Grafik 2">
            <a:extLst>
              <a:ext uri="{FF2B5EF4-FFF2-40B4-BE49-F238E27FC236}">
                <a16:creationId xmlns:a16="http://schemas.microsoft.com/office/drawing/2014/main" id="{00000000-0008-0000-0500-00000D000000}"/>
              </a:ext>
            </a:extLst>
          </p:cNvPr>
          <p:cNvGraphicFramePr>
            <a:graphicFrameLocks/>
          </p:cNvGraphicFramePr>
          <p:nvPr>
            <p:extLst>
              <p:ext uri="{D42A27DB-BD31-4B8C-83A1-F6EECF244321}">
                <p14:modId xmlns:p14="http://schemas.microsoft.com/office/powerpoint/2010/main" val="417920162"/>
              </p:ext>
            </p:extLst>
          </p:nvPr>
        </p:nvGraphicFramePr>
        <p:xfrm>
          <a:off x="5192681" y="2163035"/>
          <a:ext cx="4122451" cy="266985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4473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674253" y="951345"/>
            <a:ext cx="4518428" cy="400110"/>
          </a:xfrm>
          <a:prstGeom prst="rect">
            <a:avLst/>
          </a:prstGeom>
        </p:spPr>
        <p:txBody>
          <a:bodyPr wrap="square">
            <a:spAutoFit/>
          </a:bodyPr>
          <a:lstStyle/>
          <a:p>
            <a:pPr lvl="0"/>
            <a:r>
              <a:rPr lang="tr-TR" sz="2000" b="1" dirty="0">
                <a:solidFill>
                  <a:schemeClr val="tx1">
                    <a:lumMod val="65000"/>
                    <a:lumOff val="35000"/>
                  </a:schemeClr>
                </a:solidFill>
              </a:rPr>
              <a:t>Atık Yönetimi</a:t>
            </a:r>
            <a:endParaRPr lang="tr-TR" sz="2000" dirty="0">
              <a:solidFill>
                <a:schemeClr val="tx1">
                  <a:lumMod val="65000"/>
                  <a:lumOff val="35000"/>
                </a:schemeClr>
              </a:solidFill>
            </a:endParaRPr>
          </a:p>
        </p:txBody>
      </p:sp>
      <p:sp>
        <p:nvSpPr>
          <p:cNvPr id="9" name="İçerik Yer Tutucusu 2"/>
          <p:cNvSpPr txBox="1">
            <a:spLocks/>
          </p:cNvSpPr>
          <p:nvPr/>
        </p:nvSpPr>
        <p:spPr>
          <a:xfrm>
            <a:off x="2081873" y="5644469"/>
            <a:ext cx="4001194" cy="83945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Yıllara göre kişi başı atık miktarlarımız;</a:t>
            </a:r>
          </a:p>
        </p:txBody>
      </p:sp>
      <p:pic>
        <p:nvPicPr>
          <p:cNvPr id="7" name="Resim 6"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10000000}"/>
              </a:ext>
            </a:extLst>
          </p:cNvPr>
          <p:cNvGraphicFramePr>
            <a:graphicFrameLocks/>
          </p:cNvGraphicFramePr>
          <p:nvPr>
            <p:extLst>
              <p:ext uri="{D42A27DB-BD31-4B8C-83A1-F6EECF244321}">
                <p14:modId xmlns:p14="http://schemas.microsoft.com/office/powerpoint/2010/main" val="19588258"/>
              </p:ext>
            </p:extLst>
          </p:nvPr>
        </p:nvGraphicFramePr>
        <p:xfrm>
          <a:off x="542278" y="2166846"/>
          <a:ext cx="4122452" cy="26774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Grafik 2">
            <a:extLst>
              <a:ext uri="{FF2B5EF4-FFF2-40B4-BE49-F238E27FC236}">
                <a16:creationId xmlns:a16="http://schemas.microsoft.com/office/drawing/2014/main" id="{00000000-0008-0000-0500-000011000000}"/>
              </a:ext>
            </a:extLst>
          </p:cNvPr>
          <p:cNvGraphicFramePr>
            <a:graphicFrameLocks/>
          </p:cNvGraphicFramePr>
          <p:nvPr>
            <p:extLst>
              <p:ext uri="{D42A27DB-BD31-4B8C-83A1-F6EECF244321}">
                <p14:modId xmlns:p14="http://schemas.microsoft.com/office/powerpoint/2010/main" val="1757224519"/>
              </p:ext>
            </p:extLst>
          </p:nvPr>
        </p:nvGraphicFramePr>
        <p:xfrm>
          <a:off x="5082564" y="2159225"/>
          <a:ext cx="4122451" cy="266985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35869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951345" y="951345"/>
            <a:ext cx="4518428" cy="400110"/>
          </a:xfrm>
          <a:prstGeom prst="rect">
            <a:avLst/>
          </a:prstGeom>
        </p:spPr>
        <p:txBody>
          <a:bodyPr wrap="square">
            <a:spAutoFit/>
          </a:bodyPr>
          <a:lstStyle/>
          <a:p>
            <a:pPr lvl="0"/>
            <a:r>
              <a:rPr lang="tr-TR" sz="2000" b="1" dirty="0">
                <a:solidFill>
                  <a:schemeClr val="tx1">
                    <a:lumMod val="65000"/>
                    <a:lumOff val="35000"/>
                  </a:schemeClr>
                </a:solidFill>
              </a:rPr>
              <a:t>Atık Yönetimi</a:t>
            </a:r>
            <a:endParaRPr lang="tr-TR" sz="2000" dirty="0">
              <a:solidFill>
                <a:schemeClr val="tx1">
                  <a:lumMod val="65000"/>
                  <a:lumOff val="35000"/>
                </a:schemeClr>
              </a:solidFill>
            </a:endParaRPr>
          </a:p>
        </p:txBody>
      </p:sp>
      <p:sp>
        <p:nvSpPr>
          <p:cNvPr id="7" name="İçerik Yer Tutucusu 2"/>
          <p:cNvSpPr txBox="1">
            <a:spLocks/>
          </p:cNvSpPr>
          <p:nvPr/>
        </p:nvSpPr>
        <p:spPr>
          <a:xfrm>
            <a:off x="951345" y="1551710"/>
            <a:ext cx="7952509" cy="177338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solidFill>
                  <a:schemeClr val="tx1"/>
                </a:solidFill>
              </a:rPr>
              <a:t>2022 yılı sezon başlangıcında tek kullanımlık olan şampuan ve duş jelimiz yerine doldurulabilir </a:t>
            </a:r>
            <a:r>
              <a:rPr lang="tr-TR" sz="1800" dirty="0" err="1">
                <a:solidFill>
                  <a:schemeClr val="tx1"/>
                </a:solidFill>
              </a:rPr>
              <a:t>dispenser</a:t>
            </a:r>
            <a:r>
              <a:rPr lang="tr-TR" sz="1800" dirty="0">
                <a:solidFill>
                  <a:schemeClr val="tx1"/>
                </a:solidFill>
              </a:rPr>
              <a:t> kullanarak plastik atık miktarımızı azaltmayı hedeflemekteyiz.</a:t>
            </a:r>
          </a:p>
          <a:p>
            <a:pPr>
              <a:buFont typeface="Arial" panose="020B0604020202020204" pitchFamily="34" charset="0"/>
              <a:buChar char="•"/>
            </a:pPr>
            <a:r>
              <a:rPr lang="tr-TR" sz="1800" dirty="0">
                <a:solidFill>
                  <a:schemeClr val="tx1"/>
                </a:solidFill>
              </a:rPr>
              <a:t>Plastik pipetleri istek üzerine misafirlerimize vermekteyiz, böylece plastik atık miktarını azaltmayı hedeflemekteyiz.</a:t>
            </a:r>
          </a:p>
          <a:p>
            <a:pPr>
              <a:buFont typeface="Arial" panose="020B0604020202020204" pitchFamily="34" charset="0"/>
              <a:buChar char="•"/>
            </a:pPr>
            <a:endParaRPr lang="tr-TR" sz="1800" dirty="0">
              <a:solidFill>
                <a:schemeClr val="tx1"/>
              </a:solidFill>
            </a:endParaRPr>
          </a:p>
        </p:txBody>
      </p:sp>
      <p:pic>
        <p:nvPicPr>
          <p:cNvPr id="8" name="Resim 7"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2619681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51345" y="1050565"/>
            <a:ext cx="5118792" cy="369332"/>
          </a:xfrm>
          <a:prstGeom prst="rect">
            <a:avLst/>
          </a:prstGeom>
        </p:spPr>
        <p:txBody>
          <a:bodyPr wrap="square">
            <a:spAutoFit/>
          </a:bodyPr>
          <a:lstStyle/>
          <a:p>
            <a:pPr lvl="0"/>
            <a:r>
              <a:rPr lang="tr-TR" b="1" dirty="0">
                <a:solidFill>
                  <a:schemeClr val="tx1">
                    <a:lumMod val="65000"/>
                    <a:lumOff val="35000"/>
                  </a:schemeClr>
                </a:solidFill>
              </a:rPr>
              <a:t>Çevresel Faaliyetlerimiz</a:t>
            </a:r>
          </a:p>
        </p:txBody>
      </p:sp>
      <p:sp>
        <p:nvSpPr>
          <p:cNvPr id="6" name="İçerik Yer Tutucusu 5"/>
          <p:cNvSpPr>
            <a:spLocks noGrp="1"/>
          </p:cNvSpPr>
          <p:nvPr>
            <p:ph idx="1"/>
          </p:nvPr>
        </p:nvSpPr>
        <p:spPr>
          <a:xfrm>
            <a:off x="1226000" y="5106768"/>
            <a:ext cx="7435272" cy="1137014"/>
          </a:xfrm>
        </p:spPr>
        <p:txBody>
          <a:bodyPr>
            <a:normAutofit fontScale="92500" lnSpcReduction="20000"/>
          </a:bodyPr>
          <a:lstStyle/>
          <a:p>
            <a:pPr>
              <a:buFont typeface="Arial" panose="020B0604020202020204" pitchFamily="34" charset="0"/>
              <a:buChar char="•"/>
            </a:pPr>
            <a:r>
              <a:rPr lang="tr-TR" dirty="0"/>
              <a:t>Aynı zamanda Tema Vakfına ağaçlandırma çalışmalarının artması adına ağaç bağışında bulunduk.</a:t>
            </a:r>
          </a:p>
          <a:p>
            <a:pPr>
              <a:buFont typeface="Arial" panose="020B0604020202020204" pitchFamily="34" charset="0"/>
              <a:buChar char="•"/>
            </a:pPr>
            <a:r>
              <a:rPr lang="tr-TR" dirty="0"/>
              <a:t>Tesisimiz sahilinde yumurtlayan </a:t>
            </a:r>
            <a:r>
              <a:rPr lang="tr-TR" dirty="0" err="1"/>
              <a:t>Caretta</a:t>
            </a:r>
            <a:r>
              <a:rPr lang="tr-TR" dirty="0"/>
              <a:t> </a:t>
            </a:r>
            <a:r>
              <a:rPr lang="tr-TR" dirty="0" err="1"/>
              <a:t>Caretta</a:t>
            </a:r>
            <a:r>
              <a:rPr lang="tr-TR" dirty="0"/>
              <a:t> kaplumbağalarının yumurtalarını koruma altına almaktayız. </a:t>
            </a:r>
          </a:p>
        </p:txBody>
      </p:sp>
      <p:pic>
        <p:nvPicPr>
          <p:cNvPr id="4" name="Resim 3"/>
          <p:cNvPicPr>
            <a:picLocks noChangeAspect="1"/>
          </p:cNvPicPr>
          <p:nvPr/>
        </p:nvPicPr>
        <p:blipFill rotWithShape="1">
          <a:blip r:embed="rId2" cstate="print">
            <a:extLst>
              <a:ext uri="{28A0092B-C50C-407E-A947-70E740481C1C}">
                <a14:useLocalDpi xmlns:a14="http://schemas.microsoft.com/office/drawing/2010/main" val="0"/>
              </a:ext>
            </a:extLst>
          </a:blip>
          <a:srcRect b="29017"/>
          <a:stretch/>
        </p:blipFill>
        <p:spPr>
          <a:xfrm>
            <a:off x="6158473" y="1718683"/>
            <a:ext cx="1944000" cy="3066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Resim 4"/>
          <p:cNvPicPr>
            <a:picLocks noChangeAspect="1"/>
          </p:cNvPicPr>
          <p:nvPr/>
        </p:nvPicPr>
        <p:blipFill rotWithShape="1">
          <a:blip r:embed="rId3" cstate="print">
            <a:extLst>
              <a:ext uri="{28A0092B-C50C-407E-A947-70E740481C1C}">
                <a14:useLocalDpi xmlns:a14="http://schemas.microsoft.com/office/drawing/2010/main" val="0"/>
              </a:ext>
            </a:extLst>
          </a:blip>
          <a:srcRect b="11975"/>
          <a:stretch/>
        </p:blipFill>
        <p:spPr>
          <a:xfrm>
            <a:off x="2048290" y="1741509"/>
            <a:ext cx="1944000" cy="30436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Resim 6" descr="https://www.justinianohotels.com/park-conti/uploads/logo/logo_1714132944.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spTree>
    <p:extLst>
      <p:ext uri="{BB962C8B-B14F-4D97-AF65-F5344CB8AC3E}">
        <p14:creationId xmlns:p14="http://schemas.microsoft.com/office/powerpoint/2010/main" val="2036434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755534" y="1150059"/>
            <a:ext cx="4518428" cy="400110"/>
          </a:xfrm>
          <a:prstGeom prst="rect">
            <a:avLst/>
          </a:prstGeom>
        </p:spPr>
        <p:txBody>
          <a:bodyPr wrap="square">
            <a:spAutoFit/>
          </a:bodyPr>
          <a:lstStyle/>
          <a:p>
            <a:pPr lvl="0"/>
            <a:r>
              <a:rPr lang="tr-TR" sz="2000" b="1" dirty="0">
                <a:solidFill>
                  <a:schemeClr val="tx1">
                    <a:lumMod val="65000"/>
                    <a:lumOff val="35000"/>
                  </a:schemeClr>
                </a:solidFill>
              </a:rPr>
              <a:t>Misafir Memnuniyeti</a:t>
            </a:r>
            <a:endParaRPr lang="tr-TR" sz="2000" dirty="0">
              <a:solidFill>
                <a:schemeClr val="tx1">
                  <a:lumMod val="65000"/>
                  <a:lumOff val="35000"/>
                </a:schemeClr>
              </a:solidFill>
            </a:endParaRPr>
          </a:p>
        </p:txBody>
      </p:sp>
      <p:sp>
        <p:nvSpPr>
          <p:cNvPr id="8" name="İçerik Yer Tutucusu 2"/>
          <p:cNvSpPr txBox="1">
            <a:spLocks/>
          </p:cNvSpPr>
          <p:nvPr/>
        </p:nvSpPr>
        <p:spPr>
          <a:xfrm>
            <a:off x="1088043" y="1919624"/>
            <a:ext cx="10457412" cy="342823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tr-TR" sz="1800" dirty="0"/>
              <a:t/>
            </a:r>
            <a:br>
              <a:rPr lang="tr-TR" sz="1800" dirty="0"/>
            </a:br>
            <a:endParaRPr lang="tr-TR" sz="1800" dirty="0"/>
          </a:p>
        </p:txBody>
      </p:sp>
      <p:sp>
        <p:nvSpPr>
          <p:cNvPr id="9" name="İçerik Yer Tutucusu 2"/>
          <p:cNvSpPr txBox="1">
            <a:spLocks/>
          </p:cNvSpPr>
          <p:nvPr/>
        </p:nvSpPr>
        <p:spPr>
          <a:xfrm>
            <a:off x="5942694" y="2794286"/>
            <a:ext cx="4001194" cy="83945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Yıllara göre misafir memnuniyet oranlarımız;</a:t>
            </a:r>
          </a:p>
        </p:txBody>
      </p:sp>
      <p:pic>
        <p:nvPicPr>
          <p:cNvPr id="7" name="Resim 6"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1A000000}"/>
              </a:ext>
            </a:extLst>
          </p:cNvPr>
          <p:cNvGraphicFramePr>
            <a:graphicFrameLocks/>
          </p:cNvGraphicFramePr>
          <p:nvPr>
            <p:extLst>
              <p:ext uri="{D42A27DB-BD31-4B8C-83A1-F6EECF244321}">
                <p14:modId xmlns:p14="http://schemas.microsoft.com/office/powerpoint/2010/main" val="3352520995"/>
              </p:ext>
            </p:extLst>
          </p:nvPr>
        </p:nvGraphicFramePr>
        <p:xfrm>
          <a:off x="401292" y="1919624"/>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034227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875606" y="1038127"/>
            <a:ext cx="4518428" cy="400110"/>
          </a:xfrm>
          <a:prstGeom prst="rect">
            <a:avLst/>
          </a:prstGeom>
        </p:spPr>
        <p:txBody>
          <a:bodyPr wrap="square">
            <a:spAutoFit/>
          </a:bodyPr>
          <a:lstStyle/>
          <a:p>
            <a:pPr lvl="0"/>
            <a:r>
              <a:rPr lang="tr-TR" sz="2000" b="1" dirty="0">
                <a:solidFill>
                  <a:schemeClr val="tx1">
                    <a:lumMod val="65000"/>
                    <a:lumOff val="35000"/>
                  </a:schemeClr>
                </a:solidFill>
              </a:rPr>
              <a:t>Bölge Ekonomisine Olan Katkımız</a:t>
            </a:r>
            <a:endParaRPr lang="tr-TR" sz="2000" dirty="0">
              <a:solidFill>
                <a:schemeClr val="tx1">
                  <a:lumMod val="65000"/>
                  <a:lumOff val="35000"/>
                </a:schemeClr>
              </a:solidFill>
            </a:endParaRPr>
          </a:p>
        </p:txBody>
      </p:sp>
      <p:sp>
        <p:nvSpPr>
          <p:cNvPr id="9" name="İçerik Yer Tutucusu 2"/>
          <p:cNvSpPr txBox="1">
            <a:spLocks/>
          </p:cNvSpPr>
          <p:nvPr/>
        </p:nvSpPr>
        <p:spPr>
          <a:xfrm>
            <a:off x="6469167" y="2713755"/>
            <a:ext cx="3598659" cy="223693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Yıllara göre yerel tedarikçi oranlarımız;</a:t>
            </a:r>
          </a:p>
        </p:txBody>
      </p:sp>
      <p:pic>
        <p:nvPicPr>
          <p:cNvPr id="7" name="Resim 6"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12000000}"/>
              </a:ext>
            </a:extLst>
          </p:cNvPr>
          <p:cNvGraphicFramePr>
            <a:graphicFrameLocks/>
          </p:cNvGraphicFramePr>
          <p:nvPr>
            <p:extLst>
              <p:ext uri="{D42A27DB-BD31-4B8C-83A1-F6EECF244321}">
                <p14:modId xmlns:p14="http://schemas.microsoft.com/office/powerpoint/2010/main" val="1456445244"/>
              </p:ext>
            </p:extLst>
          </p:nvPr>
        </p:nvGraphicFramePr>
        <p:xfrm>
          <a:off x="875606" y="1968364"/>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63521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1088043" y="454193"/>
            <a:ext cx="4518428" cy="400110"/>
          </a:xfrm>
          <a:prstGeom prst="rect">
            <a:avLst/>
          </a:prstGeom>
        </p:spPr>
        <p:txBody>
          <a:bodyPr wrap="square">
            <a:spAutoFit/>
          </a:bodyPr>
          <a:lstStyle/>
          <a:p>
            <a:pPr lvl="0"/>
            <a:r>
              <a:rPr lang="tr-TR" sz="2000" b="1" dirty="0">
                <a:solidFill>
                  <a:schemeClr val="tx1">
                    <a:lumMod val="65000"/>
                    <a:lumOff val="35000"/>
                  </a:schemeClr>
                </a:solidFill>
              </a:rPr>
              <a:t>Bölge Ekonomisine Olan Katkımız</a:t>
            </a:r>
            <a:endParaRPr lang="tr-TR" sz="2000" dirty="0">
              <a:solidFill>
                <a:schemeClr val="tx1">
                  <a:lumMod val="65000"/>
                  <a:lumOff val="35000"/>
                </a:schemeClr>
              </a:solidFill>
            </a:endParaRPr>
          </a:p>
        </p:txBody>
      </p:sp>
      <p:sp>
        <p:nvSpPr>
          <p:cNvPr id="8" name="İçerik Yer Tutucusu 2"/>
          <p:cNvSpPr txBox="1">
            <a:spLocks/>
          </p:cNvSpPr>
          <p:nvPr/>
        </p:nvSpPr>
        <p:spPr>
          <a:xfrm>
            <a:off x="1088043" y="1919624"/>
            <a:ext cx="10457412" cy="342823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tr-TR" sz="1800" dirty="0"/>
              <a:t/>
            </a:r>
            <a:br>
              <a:rPr lang="tr-TR" sz="1800" dirty="0"/>
            </a:br>
            <a:endParaRPr lang="tr-TR" sz="1800" dirty="0"/>
          </a:p>
        </p:txBody>
      </p:sp>
      <p:sp>
        <p:nvSpPr>
          <p:cNvPr id="9" name="İçerik Yer Tutucusu 2"/>
          <p:cNvSpPr txBox="1">
            <a:spLocks/>
          </p:cNvSpPr>
          <p:nvPr/>
        </p:nvSpPr>
        <p:spPr>
          <a:xfrm>
            <a:off x="1357745" y="5162048"/>
            <a:ext cx="7278256" cy="132921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Tesisimizde ayın personeli seçilmekte ve ödüllendirilmektedir, aynı gün aylık toplu doğum günü kutlaması yapılmaktadır. </a:t>
            </a:r>
          </a:p>
          <a:p>
            <a:pPr>
              <a:buFont typeface="Arial" panose="020B0604020202020204" pitchFamily="34" charset="0"/>
              <a:buChar char="•"/>
            </a:pPr>
            <a:r>
              <a:rPr lang="tr-TR" sz="1800" dirty="0"/>
              <a:t>Personele çeşitli konularda eğitimler vererek farkındalık oluşturmayı amaçlamaktayız.</a:t>
            </a:r>
          </a:p>
        </p:txBody>
      </p:sp>
      <p:pic>
        <p:nvPicPr>
          <p:cNvPr id="12" name="Resim 11"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pic>
        <p:nvPicPr>
          <p:cNvPr id="2" name="Resi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71347" y="1629000"/>
            <a:ext cx="2700000" cy="3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Resim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293" y="2079000"/>
            <a:ext cx="3600000" cy="27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Resim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7820" y="2229750"/>
            <a:ext cx="3600000" cy="239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04096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1088043" y="454193"/>
            <a:ext cx="4518428" cy="400110"/>
          </a:xfrm>
          <a:prstGeom prst="rect">
            <a:avLst/>
          </a:prstGeom>
        </p:spPr>
        <p:txBody>
          <a:bodyPr wrap="square">
            <a:spAutoFit/>
          </a:bodyPr>
          <a:lstStyle/>
          <a:p>
            <a:pPr lvl="0"/>
            <a:r>
              <a:rPr lang="tr-TR" sz="2000" b="1" dirty="0">
                <a:solidFill>
                  <a:schemeClr val="tx1">
                    <a:lumMod val="65000"/>
                    <a:lumOff val="35000"/>
                  </a:schemeClr>
                </a:solidFill>
              </a:rPr>
              <a:t>Bölge Ekonomisine Olan Katkımız</a:t>
            </a:r>
            <a:endParaRPr lang="tr-TR" sz="2000" dirty="0">
              <a:solidFill>
                <a:schemeClr val="tx1">
                  <a:lumMod val="65000"/>
                  <a:lumOff val="35000"/>
                </a:schemeClr>
              </a:solidFill>
            </a:endParaRPr>
          </a:p>
        </p:txBody>
      </p:sp>
      <p:sp>
        <p:nvSpPr>
          <p:cNvPr id="8" name="İçerik Yer Tutucusu 2"/>
          <p:cNvSpPr txBox="1">
            <a:spLocks/>
          </p:cNvSpPr>
          <p:nvPr/>
        </p:nvSpPr>
        <p:spPr>
          <a:xfrm>
            <a:off x="1088043" y="1919624"/>
            <a:ext cx="10457412" cy="342823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tr-TR" sz="1800" dirty="0"/>
              <a:t/>
            </a:r>
            <a:br>
              <a:rPr lang="tr-TR" sz="1800" dirty="0"/>
            </a:br>
            <a:endParaRPr lang="tr-TR" sz="1800" dirty="0"/>
          </a:p>
        </p:txBody>
      </p:sp>
      <p:sp>
        <p:nvSpPr>
          <p:cNvPr id="9" name="İçerik Yer Tutucusu 2"/>
          <p:cNvSpPr txBox="1">
            <a:spLocks/>
          </p:cNvSpPr>
          <p:nvPr/>
        </p:nvSpPr>
        <p:spPr>
          <a:xfrm>
            <a:off x="1523999" y="4958010"/>
            <a:ext cx="7278256" cy="132921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Tesisimizde ayın personeli seçilmekte ve ödüllendirilmektedir, aynı gün aylık toplu doğum günü kutlaması yapılmaktadır. </a:t>
            </a:r>
          </a:p>
          <a:p>
            <a:pPr>
              <a:buFont typeface="Arial" panose="020B0604020202020204" pitchFamily="34" charset="0"/>
              <a:buChar char="•"/>
            </a:pPr>
            <a:r>
              <a:rPr lang="tr-TR" sz="1800" dirty="0"/>
              <a:t>Personele çeşitli konularda eğitimler vererek farkındalık oluşturmayı amaçlamaktayız.</a:t>
            </a:r>
          </a:p>
        </p:txBody>
      </p:sp>
      <p:pic>
        <p:nvPicPr>
          <p:cNvPr id="12" name="Resim 11"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pic>
        <p:nvPicPr>
          <p:cNvPr id="5" name="Resi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3018" y="1919624"/>
            <a:ext cx="3600000" cy="239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Resi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6531" y="1919624"/>
            <a:ext cx="3600000" cy="239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8049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701040" y="1075831"/>
            <a:ext cx="8784705" cy="369332"/>
          </a:xfrm>
          <a:prstGeom prst="rect">
            <a:avLst/>
          </a:prstGeom>
        </p:spPr>
        <p:txBody>
          <a:bodyPr wrap="square">
            <a:spAutoFit/>
          </a:bodyPr>
          <a:lstStyle/>
          <a:p>
            <a:pPr lvl="0"/>
            <a:r>
              <a:rPr lang="tr-TR" b="1" dirty="0">
                <a:solidFill>
                  <a:schemeClr val="tx1">
                    <a:lumMod val="65000"/>
                    <a:lumOff val="35000"/>
                  </a:schemeClr>
                </a:solidFill>
              </a:rPr>
              <a:t>Yerel Personel Oranımız;</a:t>
            </a:r>
            <a:endParaRPr lang="tr-TR" dirty="0">
              <a:solidFill>
                <a:schemeClr val="tx1">
                  <a:lumMod val="65000"/>
                  <a:lumOff val="35000"/>
                </a:schemeClr>
              </a:solidFill>
            </a:endParaRPr>
          </a:p>
        </p:txBody>
      </p:sp>
      <p:sp>
        <p:nvSpPr>
          <p:cNvPr id="9" name="İçerik Yer Tutucusu 2"/>
          <p:cNvSpPr txBox="1">
            <a:spLocks/>
          </p:cNvSpPr>
          <p:nvPr/>
        </p:nvSpPr>
        <p:spPr>
          <a:xfrm>
            <a:off x="6312148" y="2940801"/>
            <a:ext cx="4001194" cy="124821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Yerel personel oranımız;</a:t>
            </a:r>
            <a:br>
              <a:rPr lang="tr-TR" sz="1800" dirty="0"/>
            </a:br>
            <a:r>
              <a:rPr lang="tr-TR" sz="1800" dirty="0"/>
              <a:t>2024 yılı 29,72%</a:t>
            </a:r>
            <a:br>
              <a:rPr lang="tr-TR" sz="1800" dirty="0"/>
            </a:br>
            <a:r>
              <a:rPr lang="tr-TR" sz="1800" dirty="0"/>
              <a:t>2025 yılı 31,71%</a:t>
            </a:r>
            <a:br>
              <a:rPr lang="tr-TR" sz="1800" dirty="0"/>
            </a:br>
            <a:r>
              <a:rPr lang="tr-TR" sz="1800" dirty="0"/>
              <a:t>2026 yılı 34,6%</a:t>
            </a:r>
          </a:p>
          <a:p>
            <a:pPr>
              <a:buFont typeface="Arial" panose="020B0604020202020204" pitchFamily="34" charset="0"/>
              <a:buChar char="•"/>
            </a:pPr>
            <a:endParaRPr lang="tr-TR" sz="1800" dirty="0"/>
          </a:p>
        </p:txBody>
      </p:sp>
      <p:pic>
        <p:nvPicPr>
          <p:cNvPr id="8" name="Resim 7"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300-000007000000}"/>
              </a:ext>
            </a:extLst>
          </p:cNvPr>
          <p:cNvGraphicFramePr>
            <a:graphicFrameLocks/>
          </p:cNvGraphicFramePr>
          <p:nvPr>
            <p:extLst>
              <p:ext uri="{D42A27DB-BD31-4B8C-83A1-F6EECF244321}">
                <p14:modId xmlns:p14="http://schemas.microsoft.com/office/powerpoint/2010/main" val="280020759"/>
              </p:ext>
            </p:extLst>
          </p:nvPr>
        </p:nvGraphicFramePr>
        <p:xfrm>
          <a:off x="678655" y="2083750"/>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1690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643082" y="1133216"/>
            <a:ext cx="8935027" cy="369332"/>
          </a:xfrm>
          <a:prstGeom prst="rect">
            <a:avLst/>
          </a:prstGeom>
        </p:spPr>
        <p:txBody>
          <a:bodyPr wrap="square">
            <a:spAutoFit/>
          </a:bodyPr>
          <a:lstStyle/>
          <a:p>
            <a:pPr lvl="0"/>
            <a:r>
              <a:rPr lang="tr-TR" b="1" dirty="0">
                <a:solidFill>
                  <a:schemeClr val="tx1">
                    <a:lumMod val="65000"/>
                    <a:lumOff val="35000"/>
                  </a:schemeClr>
                </a:solidFill>
              </a:rPr>
              <a:t>Kadın Çalışan Oranımız;</a:t>
            </a:r>
            <a:endParaRPr lang="tr-TR" dirty="0">
              <a:solidFill>
                <a:schemeClr val="tx1">
                  <a:lumMod val="65000"/>
                  <a:lumOff val="35000"/>
                </a:schemeClr>
              </a:solidFill>
            </a:endParaRPr>
          </a:p>
        </p:txBody>
      </p:sp>
      <p:sp>
        <p:nvSpPr>
          <p:cNvPr id="9" name="İçerik Yer Tutucusu 2"/>
          <p:cNvSpPr txBox="1">
            <a:spLocks/>
          </p:cNvSpPr>
          <p:nvPr/>
        </p:nvSpPr>
        <p:spPr>
          <a:xfrm>
            <a:off x="7636280" y="2804542"/>
            <a:ext cx="2785670" cy="124821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Kadın çalışan oranımız;</a:t>
            </a:r>
            <a:br>
              <a:rPr lang="tr-TR" sz="1800" dirty="0"/>
            </a:br>
            <a:r>
              <a:rPr lang="tr-TR" sz="1800" dirty="0"/>
              <a:t>2024 yılı 29,32%</a:t>
            </a:r>
            <a:br>
              <a:rPr lang="tr-TR" sz="1800" dirty="0"/>
            </a:br>
            <a:r>
              <a:rPr lang="tr-TR" sz="1800" dirty="0"/>
              <a:t>2025 yılı 27,5%</a:t>
            </a:r>
            <a:br>
              <a:rPr lang="tr-TR" sz="1800" dirty="0"/>
            </a:br>
            <a:r>
              <a:rPr lang="tr-TR" sz="1800" dirty="0"/>
              <a:t>2026 yılı 44,5%</a:t>
            </a:r>
          </a:p>
          <a:p>
            <a:pPr>
              <a:buFont typeface="Arial" panose="020B0604020202020204" pitchFamily="34" charset="0"/>
              <a:buChar char="•"/>
            </a:pPr>
            <a:endParaRPr lang="tr-TR" sz="1800" dirty="0"/>
          </a:p>
        </p:txBody>
      </p:sp>
      <p:pic>
        <p:nvPicPr>
          <p:cNvPr id="10" name="Resim 9"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962333115"/>
              </p:ext>
            </p:extLst>
          </p:nvPr>
        </p:nvGraphicFramePr>
        <p:xfrm>
          <a:off x="679947" y="2386395"/>
          <a:ext cx="6598800" cy="208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55354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481259" y="1191273"/>
            <a:ext cx="8935027" cy="369332"/>
          </a:xfrm>
          <a:prstGeom prst="rect">
            <a:avLst/>
          </a:prstGeom>
        </p:spPr>
        <p:txBody>
          <a:bodyPr wrap="square">
            <a:spAutoFit/>
          </a:bodyPr>
          <a:lstStyle/>
          <a:p>
            <a:pPr lvl="0"/>
            <a:r>
              <a:rPr lang="tr-TR" b="1" dirty="0" smtClean="0">
                <a:solidFill>
                  <a:schemeClr val="tx1">
                    <a:lumMod val="65000"/>
                    <a:lumOff val="35000"/>
                  </a:schemeClr>
                </a:solidFill>
              </a:rPr>
              <a:t>Personel Yaş Dağılımı Oranımız</a:t>
            </a:r>
            <a:r>
              <a:rPr lang="tr-TR" b="1" dirty="0">
                <a:solidFill>
                  <a:schemeClr val="tx1">
                    <a:lumMod val="65000"/>
                    <a:lumOff val="35000"/>
                  </a:schemeClr>
                </a:solidFill>
              </a:rPr>
              <a:t>;</a:t>
            </a:r>
            <a:endParaRPr lang="tr-TR" dirty="0">
              <a:solidFill>
                <a:schemeClr val="tx1">
                  <a:lumMod val="65000"/>
                  <a:lumOff val="35000"/>
                </a:schemeClr>
              </a:solidFill>
            </a:endParaRPr>
          </a:p>
        </p:txBody>
      </p:sp>
      <p:sp>
        <p:nvSpPr>
          <p:cNvPr id="9" name="İçerik Yer Tutucusu 2"/>
          <p:cNvSpPr txBox="1">
            <a:spLocks/>
          </p:cNvSpPr>
          <p:nvPr/>
        </p:nvSpPr>
        <p:spPr>
          <a:xfrm>
            <a:off x="7014112" y="3009749"/>
            <a:ext cx="2785670" cy="124821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2024 / 2025 / 2026 yılları çalışan yaş dağılımlarımız;</a:t>
            </a:r>
          </a:p>
          <a:p>
            <a:pPr>
              <a:buFont typeface="Arial" panose="020B0604020202020204" pitchFamily="34" charset="0"/>
              <a:buChar char="•"/>
            </a:pPr>
            <a:endParaRPr lang="tr-TR" sz="1800" dirty="0"/>
          </a:p>
        </p:txBody>
      </p:sp>
      <p:pic>
        <p:nvPicPr>
          <p:cNvPr id="10" name="Resim 9"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02000000}"/>
              </a:ext>
            </a:extLst>
          </p:cNvPr>
          <p:cNvGraphicFramePr>
            <a:graphicFrameLocks/>
          </p:cNvGraphicFramePr>
          <p:nvPr>
            <p:extLst>
              <p:ext uri="{D42A27DB-BD31-4B8C-83A1-F6EECF244321}">
                <p14:modId xmlns:p14="http://schemas.microsoft.com/office/powerpoint/2010/main" val="4181604961"/>
              </p:ext>
            </p:extLst>
          </p:nvPr>
        </p:nvGraphicFramePr>
        <p:xfrm>
          <a:off x="481259" y="1833855"/>
          <a:ext cx="6120000"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54427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693997" y="1080097"/>
            <a:ext cx="7046076" cy="369332"/>
          </a:xfrm>
          <a:prstGeom prst="rect">
            <a:avLst/>
          </a:prstGeom>
        </p:spPr>
        <p:txBody>
          <a:bodyPr wrap="square">
            <a:spAutoFit/>
          </a:bodyPr>
          <a:lstStyle/>
          <a:p>
            <a:pPr lvl="0"/>
            <a:r>
              <a:rPr lang="tr-TR" b="1" dirty="0">
                <a:solidFill>
                  <a:schemeClr val="tx1">
                    <a:lumMod val="65000"/>
                    <a:lumOff val="35000"/>
                  </a:schemeClr>
                </a:solidFill>
              </a:rPr>
              <a:t>Paketli Ürün kullanım miktarları</a:t>
            </a:r>
            <a:endParaRPr lang="tr-TR" dirty="0">
              <a:solidFill>
                <a:schemeClr val="tx1">
                  <a:lumMod val="65000"/>
                  <a:lumOff val="35000"/>
                </a:schemeClr>
              </a:solidFill>
            </a:endParaRPr>
          </a:p>
        </p:txBody>
      </p:sp>
      <p:sp>
        <p:nvSpPr>
          <p:cNvPr id="9" name="İçerik Yer Tutucusu 2"/>
          <p:cNvSpPr txBox="1">
            <a:spLocks/>
          </p:cNvSpPr>
          <p:nvPr/>
        </p:nvSpPr>
        <p:spPr>
          <a:xfrm>
            <a:off x="6229021" y="2861969"/>
            <a:ext cx="4001194" cy="59243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tr-TR" sz="1800" dirty="0"/>
              <a:t>Kişi başı tek kullanımlık ürün miktarımız,</a:t>
            </a:r>
          </a:p>
          <a:p>
            <a:pPr>
              <a:buFont typeface="Arial" panose="020B0604020202020204" pitchFamily="34" charset="0"/>
              <a:buChar char="•"/>
            </a:pPr>
            <a:endParaRPr lang="tr-TR" sz="1800" dirty="0"/>
          </a:p>
        </p:txBody>
      </p:sp>
      <p:pic>
        <p:nvPicPr>
          <p:cNvPr id="8" name="Resim 7" descr="https://www.justinianohotels.com/park-conti/uploads/logo/logo_1714132944.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93" y="119207"/>
            <a:ext cx="988725" cy="388793"/>
          </a:xfrm>
          <a:prstGeom prst="rect">
            <a:avLst/>
          </a:prstGeom>
          <a:noFill/>
          <a:ln>
            <a:noFill/>
          </a:ln>
        </p:spPr>
      </p:pic>
      <p:graphicFrame>
        <p:nvGraphicFramePr>
          <p:cNvPr id="2" name="Grafik 1">
            <a:extLst>
              <a:ext uri="{FF2B5EF4-FFF2-40B4-BE49-F238E27FC236}">
                <a16:creationId xmlns:a16="http://schemas.microsoft.com/office/drawing/2014/main" id="{00000000-0008-0000-0500-000018000000}"/>
              </a:ext>
            </a:extLst>
          </p:cNvPr>
          <p:cNvGraphicFramePr>
            <a:graphicFrameLocks/>
          </p:cNvGraphicFramePr>
          <p:nvPr>
            <p:extLst>
              <p:ext uri="{D42A27DB-BD31-4B8C-83A1-F6EECF244321}">
                <p14:modId xmlns:p14="http://schemas.microsoft.com/office/powerpoint/2010/main" val="1172929096"/>
              </p:ext>
            </p:extLst>
          </p:nvPr>
        </p:nvGraphicFramePr>
        <p:xfrm>
          <a:off x="693997" y="2021526"/>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475068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836" y="0"/>
            <a:ext cx="9938328" cy="6858000"/>
          </a:xfrm>
          <a:prstGeom prst="rect">
            <a:avLst/>
          </a:prstGeom>
        </p:spPr>
      </p:pic>
      <p:sp>
        <p:nvSpPr>
          <p:cNvPr id="10" name="İçerik Yer Tutucusu 2"/>
          <p:cNvSpPr txBox="1">
            <a:spLocks/>
          </p:cNvSpPr>
          <p:nvPr/>
        </p:nvSpPr>
        <p:spPr>
          <a:xfrm>
            <a:off x="0" y="5248147"/>
            <a:ext cx="12191999" cy="870946"/>
          </a:xfrm>
          <a:prstGeom prst="rect">
            <a:avLst/>
          </a:prstGeom>
          <a:solidFill>
            <a:schemeClr val="accent1"/>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r">
              <a:buNone/>
            </a:pPr>
            <a:r>
              <a:rPr lang="tr-TR" sz="2400" dirty="0"/>
              <a:t>‘’Doğaya sahip çıkan geleceğine sahip çıkar.’’</a:t>
            </a:r>
            <a:br>
              <a:rPr lang="tr-TR" sz="2400" dirty="0"/>
            </a:br>
            <a:r>
              <a:rPr lang="tr-TR" sz="2400" dirty="0"/>
              <a:t>Türk Atasözü</a:t>
            </a:r>
          </a:p>
        </p:txBody>
      </p:sp>
      <p:sp>
        <p:nvSpPr>
          <p:cNvPr id="3" name="Rectangle 1"/>
          <p:cNvSpPr>
            <a:spLocks noChangeArrowheads="1"/>
          </p:cNvSpPr>
          <p:nvPr/>
        </p:nvSpPr>
        <p:spPr bwMode="auto">
          <a:xfrm>
            <a:off x="840509" y="1172447"/>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800" b="0" i="0" u="none" strike="noStrike" cap="none" normalizeH="0" baseline="0" dirty="0">
                <a:ln>
                  <a:noFill/>
                </a:ln>
                <a:solidFill>
                  <a:schemeClr val="tx1"/>
                </a:solidFill>
                <a:effectLst/>
                <a:latin typeface="Arial" panose="020B0604020202020204" pitchFamily="34" charset="0"/>
              </a:rPr>
              <a:t/>
            </a:r>
            <a:br>
              <a:rPr kumimoji="0" lang="tr-TR" altLang="tr-TR" sz="800" b="0" i="0" u="none" strike="noStrike" cap="none" normalizeH="0" baseline="0" dirty="0">
                <a:ln>
                  <a:noFill/>
                </a:ln>
                <a:solidFill>
                  <a:schemeClr val="tx1"/>
                </a:solidFill>
                <a:effectLst/>
                <a:latin typeface="Arial" panose="020B0604020202020204" pitchFamily="34" charset="0"/>
              </a:rPr>
            </a:b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1" name="İçerik Yer Tutucusu 2"/>
          <p:cNvSpPr txBox="1">
            <a:spLocks/>
          </p:cNvSpPr>
          <p:nvPr/>
        </p:nvSpPr>
        <p:spPr>
          <a:xfrm>
            <a:off x="0" y="1961009"/>
            <a:ext cx="12191999" cy="720437"/>
          </a:xfrm>
          <a:prstGeom prst="rect">
            <a:avLst/>
          </a:prstGeom>
          <a:solidFill>
            <a:schemeClr val="accent1"/>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buNone/>
            </a:pPr>
            <a:r>
              <a:rPr lang="tr-TR" sz="4800" dirty="0"/>
              <a:t>TEŞEKKÜR EDERİZ</a:t>
            </a:r>
          </a:p>
        </p:txBody>
      </p:sp>
      <p:pic>
        <p:nvPicPr>
          <p:cNvPr id="9" name="Resim 8" descr="https://www.justinianohotels.com/park-conti/uploads/logo/logo_1714132944.png"/>
          <p:cNvPicPr/>
          <p:nvPr/>
        </p:nvPicPr>
        <p:blipFill>
          <a:blip r:embed="rId4">
            <a:extLst>
              <a:ext uri="{28A0092B-C50C-407E-A947-70E740481C1C}">
                <a14:useLocalDpi xmlns:a14="http://schemas.microsoft.com/office/drawing/2010/main" val="0"/>
              </a:ext>
            </a:extLst>
          </a:blip>
          <a:srcRect/>
          <a:stretch>
            <a:fillRect/>
          </a:stretch>
        </p:blipFill>
        <p:spPr bwMode="auto">
          <a:xfrm>
            <a:off x="1330036" y="206959"/>
            <a:ext cx="3699379" cy="1547092"/>
          </a:xfrm>
          <a:prstGeom prst="rect">
            <a:avLst/>
          </a:prstGeom>
          <a:solidFill>
            <a:schemeClr val="bg1"/>
          </a:solidFill>
          <a:ln>
            <a:noFill/>
          </a:ln>
        </p:spPr>
      </p:pic>
    </p:spTree>
    <p:extLst>
      <p:ext uri="{BB962C8B-B14F-4D97-AF65-F5344CB8AC3E}">
        <p14:creationId xmlns:p14="http://schemas.microsoft.com/office/powerpoint/2010/main" val="970276027"/>
      </p:ext>
    </p:extLst>
  </p:cSld>
  <p:clrMapOvr>
    <a:masterClrMapping/>
  </p:clrMapOvr>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1632</TotalTime>
  <Words>2004</Words>
  <Application>Microsoft Office PowerPoint</Application>
  <PresentationFormat>Geniş ekran</PresentationFormat>
  <Paragraphs>213</Paragraphs>
  <Slides>46</Slides>
  <Notes>22</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46</vt:i4>
      </vt:variant>
    </vt:vector>
  </HeadingPairs>
  <TitlesOfParts>
    <vt:vector size="50" baseType="lpstr">
      <vt:lpstr>Arial</vt:lpstr>
      <vt:lpstr>Calibri</vt:lpstr>
      <vt:lpstr>Wingdings 3</vt:lpstr>
      <vt:lpstr>Kristal</vt:lpstr>
      <vt:lpstr>JUSTİNİANO CLUB PARK CONTİ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By NeC ® 2010 | Katilimsiz.Com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SÜRDÜRÜLEBİLİRLİK RAPORU</dc:title>
  <dc:creator>Hakan</dc:creator>
  <cp:lastModifiedBy>Sema Özdoğan</cp:lastModifiedBy>
  <cp:revision>146</cp:revision>
  <dcterms:created xsi:type="dcterms:W3CDTF">2023-02-16T12:16:22Z</dcterms:created>
  <dcterms:modified xsi:type="dcterms:W3CDTF">2026-09-23T01:29:46Z</dcterms:modified>
</cp:coreProperties>
</file>