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02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303" r:id="rId24"/>
    <p:sldId id="304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305" r:id="rId37"/>
    <p:sldId id="289" r:id="rId38"/>
    <p:sldId id="290" r:id="rId39"/>
    <p:sldId id="291" r:id="rId40"/>
    <p:sldId id="292" r:id="rId41"/>
    <p:sldId id="306" r:id="rId42"/>
    <p:sldId id="307" r:id="rId43"/>
    <p:sldId id="294" r:id="rId44"/>
    <p:sldId id="295" r:id="rId45"/>
    <p:sldId id="296" r:id="rId46"/>
    <p:sldId id="297" r:id="rId47"/>
    <p:sldId id="301" r:id="rId48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11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ma.ozdogan\Desktop\T&#220;KET&#304;M%20TABLOSU%20-%20PARK%20CONT&#304;%20-%20RUS&#199;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ma.ozdogan\Desktop\T&#220;KET&#304;M%20TABLOSU%20-%20PARK%20CONT&#304;%20-%20RUS&#199;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ma.ozdogan\Desktop\T&#220;KET&#304;M%20TABLOSU%20-%20PARK%20CONT&#304;%20-%20RUS&#199;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ma.ozdogan\Desktop\T&#220;KET&#304;M%20TABLOSU%20-%20PARK%20CONT&#304;%20-%20RUS&#199;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ma.ozdogan\Desktop\T&#220;KET&#304;M%20TABLOSU%20-%20PARK%20CONT&#304;%20-%20RUS&#199;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ma.ozdogan\Desktop\T&#220;KET&#304;M%20TABLOSU%20-%20PARK%20CONT&#304;%20-%20RUS&#199;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ma.ozdogan\Desktop\T&#220;KET&#304;M%20TABLOSU%20-%20PARK%20CONT&#304;%20-%20RUS&#199;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ma.ozdogan\Desktop\T&#220;KET&#304;M%20TABLOSU%20-%20PARK%20CONT&#304;%20-%20RUS&#199;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ma.ozdogan\Desktop\T&#220;KET&#304;M%20TABLOSU%20-%20PARK%20CONT&#304;%20-%20RUS&#199;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ma.ozdogan\Desktop\T&#220;KET&#304;M%20TABLOSU%20-%20PARK%20CONT&#304;%20-%20RUS&#199;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ma.ozdogan\Desktop\T&#220;KET&#304;M%20TABLOSU%20-%20PARK%20CONT&#304;%20-%20RUS&#199;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G:\.shortcut-targets-by-id\1tboG58JLtPCrO3ugeOz_g-1o81QLbx_7\STER&#304;L%20DANI&#350;MANLIK%20(ORTAK%20A&#286;)\05-ST%20TES&#304;SLER\029-JUSTINIANO%20PARK%20CONT&#304;\2026\B.2.%20YEREL%20B&#214;LGESEL%20&#304;ST&#304;HDAM\&#304;K.FR.07%20&#304;ST&#304;HDAM%20TAK&#304;P%20FORMU%20-%202025%20dahil%20-%20di&#287;er%20diller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.shortcut-targets-by-id\1tboG58JLtPCrO3ugeOz_g-1o81QLbx_7\STER&#304;L%20DANI&#350;MANLIK%20(ORTAK%20A&#286;)\05-ST%20TES&#304;SLER\029-JUSTINIANO%20PARK%20CONT&#304;\2026\B.2.%20YEREL%20B&#214;LGESEL%20&#304;ST&#304;HDAM\&#304;K.FR.07%20&#304;ST&#304;HDAM%20TAK&#304;P%20FORMU%20-%202025%20dahil%20-%20di&#287;er%20diller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G:\.shortcut-targets-by-id\1tboG58JLtPCrO3ugeOz_g-1o81QLbx_7\STER&#304;L%20DANI&#350;MANLIK%20(ORTAK%20A&#286;)\05-ST%20TES&#304;SLER\029-JUSTINIANO%20PARK%20CONT&#304;\2026\B.2.%20YEREL%20B&#214;LGESEL%20&#304;ST&#304;HDAM\&#304;K.FR.07%20&#304;ST&#304;HDAM%20TAK&#304;P%20FORMU%20-%202025%20dahil%20-%20di&#287;er%20diller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ma.ozdogan\Desktop\T&#220;KET&#304;M%20TABLOSU%20-%20PARK%20CONT&#304;%20-%20RUS&#199;A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r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z-Cyrl-AZ" sz="1000" b="1" i="0" u="none" strike="noStrike" baseline="0"/>
              <a:t>ГОДОВЫЕ ОБЪЕМЫ ПОТРЕБЛЕНИЯ ЭЛЕКТРОЭНЕРГИИ НА ОДНОГО ЧЕЛОВЕКА(КВт·Ч)</a:t>
            </a:r>
            <a:endParaRPr lang="tr-TR" sz="1000" b="1"/>
          </a:p>
        </c:rich>
      </c:tx>
      <c:layout>
        <c:manualLayout>
          <c:xMode val="edge"/>
          <c:yMode val="edge"/>
          <c:x val="0.12028673835125447"/>
          <c:y val="3.7037037037037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r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'ANA TABLO'!$B$2</c:f>
              <c:strCache>
                <c:ptCount val="1"/>
                <c:pt idx="0">
                  <c:v>ПОТРЕБЛЕНИЕ ЭЛЕКТРОЭНЕРГИИ НА ОДНОГО ЧЕЛОВЕКА (КВт·Ч/НЧ)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 TABLO'!$C$1:$F$1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'ANA TABLO'!$C$2:$F$2</c:f>
              <c:numCache>
                <c:formatCode>0.00</c:formatCode>
                <c:ptCount val="3"/>
                <c:pt idx="0">
                  <c:v>15.72</c:v>
                </c:pt>
                <c:pt idx="1">
                  <c:v>9.6757872993836322</c:v>
                </c:pt>
                <c:pt idx="2">
                  <c:v>9.3198998859460129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8C-47E6-B481-201DBF3DF3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07428384"/>
        <c:axId val="-2007428928"/>
      </c:barChart>
      <c:catAx>
        <c:axId val="-200742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07428928"/>
        <c:crosses val="autoZero"/>
        <c:auto val="1"/>
        <c:lblAlgn val="ctr"/>
        <c:lblOffset val="100"/>
        <c:noMultiLvlLbl val="0"/>
      </c:catAx>
      <c:valAx>
        <c:axId val="-2007428928"/>
        <c:scaling>
          <c:orientation val="minMax"/>
          <c:max val="1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kWh/KB</a:t>
                </a:r>
              </a:p>
            </c:rich>
          </c:tx>
          <c:layout>
            <c:manualLayout>
              <c:xMode val="edge"/>
              <c:yMode val="edge"/>
              <c:x val="0.19722222222222222"/>
              <c:y val="0.3928550597841936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0.0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0742838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z-Cyrl-AZ" sz="1100" b="0" i="0" u="none" strike="noStrike" baseline="0"/>
              <a:t>ГОДОВОЕ ПОТРЕБЛЕНИЕ СПГ НА ОДНОГО ЧЕЛОВЕКА (КГ)</a:t>
            </a:r>
            <a:endParaRPr lang="tr-TR" sz="1100"/>
          </a:p>
        </c:rich>
      </c:tx>
      <c:layout>
        <c:manualLayout>
          <c:xMode val="edge"/>
          <c:yMode val="edge"/>
          <c:x val="0.12807874936377239"/>
          <c:y val="3.27478410848829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'ANA TABLO'!$B$5</c:f>
              <c:strCache>
                <c:ptCount val="1"/>
                <c:pt idx="0">
                  <c:v>ПОТРЕБЛЕНИЕ СПГ НА ОДНОГО ЧЕЛОВЕКА (КГ/НЧ)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 TABLO'!$D$1:$F$1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'ANA TABLO'!$D$5:$F$5</c:f>
              <c:numCache>
                <c:formatCode>0.00</c:formatCode>
                <c:ptCount val="3"/>
                <c:pt idx="0">
                  <c:v>0.14000000000000001</c:v>
                </c:pt>
                <c:pt idx="1">
                  <c:v>0.14536482332794934</c:v>
                </c:pt>
                <c:pt idx="2">
                  <c:v>0.11062000241089726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2E-445E-80E2-C39E749A3B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872556768"/>
        <c:axId val="-1872557312"/>
      </c:barChart>
      <c:catAx>
        <c:axId val="-187255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872557312"/>
        <c:crosses val="autoZero"/>
        <c:auto val="1"/>
        <c:lblAlgn val="ctr"/>
        <c:lblOffset val="100"/>
        <c:noMultiLvlLbl val="0"/>
      </c:catAx>
      <c:valAx>
        <c:axId val="-187255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KG/KB</a:t>
                </a:r>
              </a:p>
            </c:rich>
          </c:tx>
          <c:layout>
            <c:manualLayout>
              <c:xMode val="edge"/>
              <c:yMode val="edge"/>
              <c:x val="7.8699111662342197E-2"/>
              <c:y val="0.392855205874102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87255676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z-Cyrl-AZ" sz="1100" b="0" i="0" u="none" strike="noStrike" baseline="0"/>
              <a:t>ГОДОВОЕ ПОТРЕБЛЕНИЕ ДИЗЕЛЬНОГО ТОПЛИВА НА ОДНОГО ЧЕЛОВЕКА (Л</a:t>
            </a:r>
            <a:r>
              <a:rPr lang="tr-TR" sz="1100"/>
              <a:t>)</a:t>
            </a:r>
          </a:p>
        </c:rich>
      </c:tx>
      <c:layout>
        <c:manualLayout>
          <c:xMode val="edge"/>
          <c:yMode val="edge"/>
          <c:x val="0.11592252464686524"/>
          <c:y val="4.18709029281077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'ANA TABLO'!$B$7</c:f>
              <c:strCache>
                <c:ptCount val="1"/>
                <c:pt idx="0">
                  <c:v>ПОТРЕБЛЕНИЕ ДИЗЕЛЬНОГО ТОПЛИВА НА ОДНОГО ЧЕЛОВЕКА (Л/НЧ)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 TABLO'!$D$1:$F$1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'ANA TABLO'!$D$8:$F$8</c:f>
              <c:numCache>
                <c:formatCode>0.00</c:formatCode>
                <c:ptCount val="3"/>
                <c:pt idx="0">
                  <c:v>0.02</c:v>
                </c:pt>
                <c:pt idx="1">
                  <c:v>1.5344349789592529E-2</c:v>
                </c:pt>
                <c:pt idx="2">
                  <c:v>1.6838448247617693E-2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F6-415B-8C4C-0A4BFF25EE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07433280"/>
        <c:axId val="-2007432192"/>
      </c:barChart>
      <c:catAx>
        <c:axId val="-200743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07432192"/>
        <c:crosses val="autoZero"/>
        <c:auto val="1"/>
        <c:lblAlgn val="ctr"/>
        <c:lblOffset val="100"/>
        <c:noMultiLvlLbl val="0"/>
      </c:catAx>
      <c:valAx>
        <c:axId val="-200743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L/KB</a:t>
                </a:r>
              </a:p>
            </c:rich>
          </c:tx>
          <c:layout>
            <c:manualLayout>
              <c:xMode val="edge"/>
              <c:yMode val="edge"/>
              <c:x val="7.8699111662342197E-2"/>
              <c:y val="0.392855205874102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0743328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az-Cyrl-AZ" sz="1100" b="1"/>
              <a:t>ГОДОВОЕ ПОТРЕБЛЕНИЕ БЕНЗИНА НА ОДНОГО ЧЕЛОВЕКА (Л</a:t>
            </a:r>
            <a:r>
              <a:rPr lang="tr-TR" sz="1100"/>
              <a:t>)</a:t>
            </a:r>
          </a:p>
        </c:rich>
      </c:tx>
      <c:layout>
        <c:manualLayout>
          <c:xMode val="edge"/>
          <c:yMode val="edge"/>
          <c:x val="0.11896158082609204"/>
          <c:y val="3.27478410848829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1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'ANA TABLO'!$B$8</c:f>
              <c:strCache>
                <c:ptCount val="1"/>
                <c:pt idx="0">
                  <c:v>ПОТРЕБЛЕНИЕ ДИЗЕЛЬНОГО ТОПЛИВА НА ОДНОГО ЧЕЛОВЕКА (Л/НЧ)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 TABLO'!$D$1:$F$1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'ANA TABLO'!$D$8:$F$8</c:f>
              <c:numCache>
                <c:formatCode>0.00</c:formatCode>
                <c:ptCount val="3"/>
                <c:pt idx="0">
                  <c:v>0.02</c:v>
                </c:pt>
                <c:pt idx="1">
                  <c:v>1.5344349789592529E-2</c:v>
                </c:pt>
                <c:pt idx="2">
                  <c:v>1.6838448247617693E-2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F8-48AA-8011-99425F6816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10670384"/>
        <c:axId val="-2010663312"/>
      </c:barChart>
      <c:catAx>
        <c:axId val="-201067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10663312"/>
        <c:crosses val="autoZero"/>
        <c:auto val="1"/>
        <c:lblAlgn val="ctr"/>
        <c:lblOffset val="100"/>
        <c:noMultiLvlLbl val="0"/>
      </c:catAx>
      <c:valAx>
        <c:axId val="-201066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KG/KB</a:t>
                </a:r>
              </a:p>
            </c:rich>
          </c:tx>
          <c:layout>
            <c:manualLayout>
              <c:xMode val="edge"/>
              <c:yMode val="edge"/>
              <c:x val="7.8699111662342197E-2"/>
              <c:y val="0.392855205874102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1067038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z-Cyrl-AZ" sz="1100" b="0" i="0" u="none" strike="noStrike" baseline="0"/>
              <a:t>ГОДОВОЕ ПОТРЕБЛЕНИЕ ПИТЬЕВОЙ ВОДЫ НА ОДНОГО ЧЕЛОВЕКА (М³)</a:t>
            </a:r>
            <a:endParaRPr lang="tr-TR" sz="1100"/>
          </a:p>
        </c:rich>
      </c:tx>
      <c:layout>
        <c:manualLayout>
          <c:xMode val="edge"/>
          <c:yMode val="edge"/>
          <c:x val="0.14935214261835988"/>
          <c:y val="2.8186310163270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'ANA TABLO'!$B$3</c:f>
              <c:strCache>
                <c:ptCount val="1"/>
                <c:pt idx="0">
                  <c:v>ПОТРЕБЛЕНИЕ ПИТЬЕВОЙ ВОДЫ НА ОДНОГО ЧЕЛОВЕКА (М³/НЧ)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 TABLO'!$C$1:$F$1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'ANA TABLO'!$C$3:$F$3</c:f>
              <c:numCache>
                <c:formatCode>0.00</c:formatCode>
                <c:ptCount val="3"/>
                <c:pt idx="0">
                  <c:v>0.35</c:v>
                </c:pt>
                <c:pt idx="1">
                  <c:v>0.26</c:v>
                </c:pt>
                <c:pt idx="2">
                  <c:v>2.6393143160933573E-2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D2-469A-ADDD-6B43DF0828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07438176"/>
        <c:axId val="-2007437632"/>
      </c:barChart>
      <c:catAx>
        <c:axId val="-200743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07437632"/>
        <c:crosses val="autoZero"/>
        <c:auto val="1"/>
        <c:lblAlgn val="ctr"/>
        <c:lblOffset val="100"/>
        <c:noMultiLvlLbl val="0"/>
      </c:catAx>
      <c:valAx>
        <c:axId val="-200743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M3/KB</a:t>
                </a:r>
              </a:p>
            </c:rich>
          </c:tx>
          <c:layout>
            <c:manualLayout>
              <c:xMode val="edge"/>
              <c:yMode val="edge"/>
              <c:x val="0.19722222222222222"/>
              <c:y val="0.3928550597841936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0.0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0743817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z-Cyrl-AZ" sz="1100" b="0" i="0" u="none" strike="noStrike" baseline="0"/>
              <a:t>ГОДОВОЕ ПОТРЕБЛЕНИЕ БУМАЖНЫХ ОТХОДОВ НА ОДНОГО ЧЕЛОВЕКА (КГ)</a:t>
            </a:r>
            <a:endParaRPr lang="tr-TR" sz="1100"/>
          </a:p>
        </c:rich>
      </c:tx>
      <c:layout>
        <c:manualLayout>
          <c:xMode val="edge"/>
          <c:yMode val="edge"/>
          <c:x val="0.11592252464686524"/>
          <c:y val="4.18709029281077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'ANA TABLO'!$B$13</c:f>
              <c:strCache>
                <c:ptCount val="1"/>
                <c:pt idx="0">
                  <c:v>ОТХОДЫ БУМАЖНОЙ УПАКОВКИ НА ЧЕЛОВЕКА (КГ/НЧ)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 TABLO'!$D$1:$F$1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'ANA TABLO'!$D$13:$F$13</c:f>
              <c:numCache>
                <c:formatCode>0.00</c:formatCode>
                <c:ptCount val="3"/>
                <c:pt idx="0">
                  <c:v>4.1000000000000002E-2</c:v>
                </c:pt>
                <c:pt idx="1">
                  <c:v>1.4828459838912688E-2</c:v>
                </c:pt>
                <c:pt idx="2">
                  <c:v>2.0678080307605762E-2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3A-44C1-BCC9-229322E25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872563296"/>
        <c:axId val="-1872565472"/>
      </c:barChart>
      <c:catAx>
        <c:axId val="-187256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872565472"/>
        <c:crosses val="autoZero"/>
        <c:auto val="1"/>
        <c:lblAlgn val="ctr"/>
        <c:lblOffset val="100"/>
        <c:noMultiLvlLbl val="0"/>
      </c:catAx>
      <c:valAx>
        <c:axId val="-187256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KG/KB</a:t>
                </a:r>
              </a:p>
            </c:rich>
          </c:tx>
          <c:layout>
            <c:manualLayout>
              <c:xMode val="edge"/>
              <c:yMode val="edge"/>
              <c:x val="7.8699111662342197E-2"/>
              <c:y val="0.392855205874102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8725632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z-Cyrl-AZ" sz="1100" b="0" i="0" u="none" strike="noStrike" baseline="0"/>
              <a:t>ГОДОВОЕ ПОТРЕБЛЕНИЕ ПЛАСТИКОВЫХ ОТХОДОВ НА ОДНОГО ЧЕЛОВЕКА (КГ</a:t>
            </a:r>
            <a:r>
              <a:rPr lang="tr-TR" sz="1100" baseline="0"/>
              <a:t>)</a:t>
            </a:r>
            <a:endParaRPr lang="tr-TR" sz="1100"/>
          </a:p>
        </c:rich>
      </c:tx>
      <c:layout>
        <c:manualLayout>
          <c:xMode val="edge"/>
          <c:yMode val="edge"/>
          <c:x val="0.11592252464686524"/>
          <c:y val="4.18709029281077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'ANA TABLO'!$B$14</c:f>
              <c:strCache>
                <c:ptCount val="1"/>
                <c:pt idx="0">
                  <c:v>ОТХОДЫ ПЛАСТИКОВОЙ УПАКОВКИ НА ЧЕЛОВЕКА (КГ/НЧ)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 TABLO'!$D$1:$F$1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'ANA TABLO'!$D$14:$F$14</c:f>
              <c:numCache>
                <c:formatCode>0.00</c:formatCode>
                <c:ptCount val="3"/>
                <c:pt idx="0">
                  <c:v>1.0999999999999999E-2</c:v>
                </c:pt>
                <c:pt idx="1">
                  <c:v>3.7138674459936149E-3</c:v>
                </c:pt>
                <c:pt idx="2">
                  <c:v>3.9563442143102203E-3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79-49D0-A9F7-92DD9C874F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99619248"/>
        <c:axId val="-208368144"/>
      </c:barChart>
      <c:catAx>
        <c:axId val="-209961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8368144"/>
        <c:crosses val="autoZero"/>
        <c:auto val="1"/>
        <c:lblAlgn val="ctr"/>
        <c:lblOffset val="100"/>
        <c:noMultiLvlLbl val="0"/>
      </c:catAx>
      <c:valAx>
        <c:axId val="-20836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KG/KB</a:t>
                </a:r>
              </a:p>
            </c:rich>
          </c:tx>
          <c:layout>
            <c:manualLayout>
              <c:xMode val="edge"/>
              <c:yMode val="edge"/>
              <c:x val="7.8699111662342197E-2"/>
              <c:y val="0.392855205874102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996192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z-Cyrl-AZ" sz="1100" b="0" i="0" u="none" strike="noStrike" baseline="0"/>
              <a:t>ГОДОВОЕ ПОТРЕБЛЕНИЕ МЕТАЛЛОЛОМА НА ОДНОГО ЧЕЛОВЕКА (КГ</a:t>
            </a:r>
            <a:r>
              <a:rPr lang="tr-TR" sz="1100"/>
              <a:t>)</a:t>
            </a:r>
          </a:p>
        </c:rich>
      </c:tx>
      <c:layout>
        <c:manualLayout>
          <c:xMode val="edge"/>
          <c:yMode val="edge"/>
          <c:x val="6.7569914968892045E-2"/>
          <c:y val="9.940186476820777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'ANA TABLO'!$B$15</c:f>
              <c:strCache>
                <c:ptCount val="1"/>
                <c:pt idx="0">
                  <c:v>ОТХОДЫ МЕТАЛЛИЧЕСКОЙ УПАКОВКИ НА ЧЕЛОВЕКА (КГ/НЧ)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 TABLO'!$D$1:$F$1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'ANA TABLO'!$D$15:$F$15</c:f>
              <c:numCache>
                <c:formatCode>0.00</c:formatCode>
                <c:ptCount val="3"/>
                <c:pt idx="0">
                  <c:v>8.9999999999999993E-3</c:v>
                </c:pt>
                <c:pt idx="1">
                  <c:v>3.0116088743875496E-3</c:v>
                </c:pt>
                <c:pt idx="2" formatCode="0.000">
                  <c:v>3.2454386133013531E-3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55-4EDA-A318-393938E5BD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8371952"/>
        <c:axId val="-208369776"/>
      </c:barChart>
      <c:catAx>
        <c:axId val="-20837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8369776"/>
        <c:crosses val="autoZero"/>
        <c:auto val="1"/>
        <c:lblAlgn val="ctr"/>
        <c:lblOffset val="100"/>
        <c:noMultiLvlLbl val="0"/>
      </c:catAx>
      <c:valAx>
        <c:axId val="-20836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KG/KB</a:t>
                </a:r>
              </a:p>
            </c:rich>
          </c:tx>
          <c:layout>
            <c:manualLayout>
              <c:xMode val="edge"/>
              <c:yMode val="edge"/>
              <c:x val="7.8699111662342197E-2"/>
              <c:y val="0.392855205874102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0837195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z-Cyrl-AZ" sz="1100" b="0" i="0" u="none" strike="noStrike" baseline="0"/>
              <a:t>ГОДОВОЕ ПОТРЕБЛЕНИЕ СТЕКЛЯННЫХ ОТХОДОВ НА ОДНОГО ЧЕЛОВЕКА (КГ</a:t>
            </a:r>
            <a:r>
              <a:rPr lang="tr-TR" sz="1100" b="0" i="0" baseline="0">
                <a:effectLst/>
              </a:rPr>
              <a:t>)</a:t>
            </a:r>
            <a:endParaRPr lang="tr-TR" sz="1100">
              <a:effectLst/>
            </a:endParaRPr>
          </a:p>
        </c:rich>
      </c:tx>
      <c:layout>
        <c:manualLayout>
          <c:xMode val="edge"/>
          <c:yMode val="edge"/>
          <c:x val="0.16834992638837101"/>
          <c:y val="4.18709029281077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'ANA TABLO'!$B$16</c:f>
              <c:strCache>
                <c:ptCount val="1"/>
                <c:pt idx="0">
                  <c:v>ОТХОДЫ СТЕКЛЯННОЙ УПАКОВКИ НА ЧЕЛОВЕКА (КГ/НЧ)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 TABLO'!$D$1:$F$1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'ANA TABLO'!$D$16:$F$16</c:f>
              <c:numCache>
                <c:formatCode>0.00</c:formatCode>
                <c:ptCount val="3"/>
                <c:pt idx="0">
                  <c:v>0.02</c:v>
                </c:pt>
                <c:pt idx="1">
                  <c:v>1.1209127200635273E-2</c:v>
                </c:pt>
                <c:pt idx="2">
                  <c:v>7.6654169152260525E-3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BD-479F-BDFD-F0553DC268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4755648"/>
        <c:axId val="-1872568192"/>
      </c:barChart>
      <c:catAx>
        <c:axId val="-2475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872568192"/>
        <c:crosses val="autoZero"/>
        <c:auto val="1"/>
        <c:lblAlgn val="ctr"/>
        <c:lblOffset val="100"/>
        <c:noMultiLvlLbl val="0"/>
      </c:catAx>
      <c:valAx>
        <c:axId val="-187256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%</a:t>
                </a:r>
              </a:p>
            </c:rich>
          </c:tx>
          <c:layout>
            <c:manualLayout>
              <c:xMode val="edge"/>
              <c:yMode val="edge"/>
              <c:x val="7.8699111662342197E-2"/>
              <c:y val="0.392855205874102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247556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z-Cyrl-AZ" sz="1100" b="0" i="0" u="none" strike="noStrike" baseline="0"/>
              <a:t>УРОВЕНЬ УДОВЛЕТВОРЕННОСТИ ГОСТЕЙ</a:t>
            </a:r>
            <a:endParaRPr lang="tr-TR" sz="1100"/>
          </a:p>
        </c:rich>
      </c:tx>
      <c:layout>
        <c:manualLayout>
          <c:xMode val="edge"/>
          <c:yMode val="edge"/>
          <c:x val="0.24964099653284366"/>
          <c:y val="4.18709029281077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'ANA TABLO'!$B$18</c:f>
              <c:strCache>
                <c:ptCount val="1"/>
                <c:pt idx="0">
                  <c:v>УРОВЕНЬ УДОВЛЕТВОРЕННОСТИ ГОСТЕЙ (%)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 TABLO'!$D$1:$F$1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'ANA TABLO'!$D$18:$F$18</c:f>
              <c:numCache>
                <c:formatCode>0.00%</c:formatCode>
                <c:ptCount val="3"/>
                <c:pt idx="0">
                  <c:v>0.93240000000000001</c:v>
                </c:pt>
                <c:pt idx="1">
                  <c:v>0.93730000000000002</c:v>
                </c:pt>
                <c:pt idx="2">
                  <c:v>0.95299999999999996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8A-421F-A296-B32BF1B5E4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872560576"/>
        <c:axId val="-1872558944"/>
      </c:barChart>
      <c:catAx>
        <c:axId val="-187256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872558944"/>
        <c:crosses val="autoZero"/>
        <c:auto val="1"/>
        <c:lblAlgn val="ctr"/>
        <c:lblOffset val="100"/>
        <c:noMultiLvlLbl val="0"/>
      </c:catAx>
      <c:valAx>
        <c:axId val="-187255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%</a:t>
                </a:r>
              </a:p>
            </c:rich>
          </c:tx>
          <c:layout>
            <c:manualLayout>
              <c:xMode val="edge"/>
              <c:yMode val="edge"/>
              <c:x val="7.8699111662342197E-2"/>
              <c:y val="0.392855205874102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87256057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z-Cyrl-AZ" sz="1100" b="0" i="0" u="none" strike="noStrike" baseline="0"/>
              <a:t>ДОЛЯ МЕСТНЫХ ПОСТАВЩИКОВ</a:t>
            </a:r>
            <a:endParaRPr lang="tr-TR" sz="1100"/>
          </a:p>
        </c:rich>
      </c:tx>
      <c:layout>
        <c:manualLayout>
          <c:xMode val="edge"/>
          <c:yMode val="edge"/>
          <c:x val="0.34992985044732755"/>
          <c:y val="4.18709029281077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'ANA TABLO'!$B$17</c:f>
              <c:strCache>
                <c:ptCount val="1"/>
                <c:pt idx="0">
                  <c:v>СТАВКА МЕСТНОГО ПОСТАВЩИКА (%)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 TABLO'!$D$1:$F$1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'ANA TABLO'!$C$17:$F$17</c:f>
              <c:numCache>
                <c:formatCode>0%</c:formatCode>
                <c:ptCount val="3"/>
                <c:pt idx="0" formatCode="0.0000">
                  <c:v>0</c:v>
                </c:pt>
                <c:pt idx="1">
                  <c:v>0.64100000000000001</c:v>
                </c:pt>
                <c:pt idx="2">
                  <c:v>0.90910000000000002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0A-41FC-9DF1-A242FE539B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872559488"/>
        <c:axId val="-1872557856"/>
      </c:barChart>
      <c:catAx>
        <c:axId val="-187255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872557856"/>
        <c:crosses val="autoZero"/>
        <c:auto val="1"/>
        <c:lblAlgn val="ctr"/>
        <c:lblOffset val="100"/>
        <c:noMultiLvlLbl val="0"/>
      </c:catAx>
      <c:valAx>
        <c:axId val="-187255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%</a:t>
                </a:r>
              </a:p>
            </c:rich>
          </c:tx>
          <c:layout>
            <c:manualLayout>
              <c:xMode val="edge"/>
              <c:yMode val="edge"/>
              <c:x val="7.8699111662342197E-2"/>
              <c:y val="0.392855205874102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0.0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87255948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PERSONEL</a:t>
            </a:r>
            <a:r>
              <a:rPr lang="tr-TR"/>
              <a:t> YERELLİK ORANI ( %</a:t>
            </a:r>
            <a:r>
              <a:rPr lang="tr-TR" baseline="0"/>
              <a:t> )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YERELLİK!$A$3</c:f>
              <c:strCache>
                <c:ptCount val="1"/>
                <c:pt idx="0">
                  <c:v>PERSONEL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A62-406B-BE49-F571786D770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DA62-406B-BE49-F571786D770C}"/>
              </c:ext>
            </c:extLst>
          </c:dPt>
          <c:dLbls>
            <c:dLbl>
              <c:idx val="0"/>
              <c:layout>
                <c:manualLayout>
                  <c:x val="2.7777777777777776E-2"/>
                  <c:y val="-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A62-406B-BE49-F571786D770C}"/>
                </c:ext>
              </c:extLst>
            </c:dLbl>
            <c:dLbl>
              <c:idx val="1"/>
              <c:layout>
                <c:manualLayout>
                  <c:x val="3.6111111111111011E-2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A62-406B-BE49-F571786D770C}"/>
                </c:ext>
              </c:extLst>
            </c:dLbl>
            <c:dLbl>
              <c:idx val="2"/>
              <c:layout>
                <c:manualLayout>
                  <c:x val="4.1666666666666567E-2"/>
                  <c:y val="-3.7037037037037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="http://schemas.microsoft.com/office/drawing/2014/chart"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A62-406B-BE49-F571786D77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YERELLİK!$F$2:$H$2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YERELLİK!$F$3:$H$3</c:f>
              <c:numCache>
                <c:formatCode>0.0%</c:formatCode>
                <c:ptCount val="3"/>
                <c:pt idx="0" formatCode="0.00%">
                  <c:v>0.29723991507430997</c:v>
                </c:pt>
                <c:pt idx="1">
                  <c:v>0.31712062256809337</c:v>
                </c:pt>
                <c:pt idx="2">
                  <c:v>0.3456032719836401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A62-406B-BE49-F571786D7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1467374656"/>
        <c:axId val="-1467376832"/>
        <c:axId val="0"/>
      </c:bar3DChart>
      <c:catAx>
        <c:axId val="-146737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467376832"/>
        <c:crosses val="autoZero"/>
        <c:auto val="1"/>
        <c:lblAlgn val="ctr"/>
        <c:lblOffset val="100"/>
        <c:noMultiLvlLbl val="0"/>
      </c:catAx>
      <c:valAx>
        <c:axId val="-146737683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46737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2">
          <a:lumMod val="75000"/>
        </a:schemeClr>
      </a:solidFill>
      <a:round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tr-TR"/>
              <a:t>PERSONEL - </a:t>
            </a:r>
            <a:r>
              <a:rPr lang="en-US"/>
              <a:t>KADIN İSTİHDAMI ORANLARI ( % 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'KADIN-ERKEK (PERSONEL)'!$A$25</c:f>
              <c:strCache>
                <c:ptCount val="1"/>
                <c:pt idx="0">
                  <c:v>KADIN İSTİHDAMI ORANLARI ( % )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673-42A4-A4C1-6E25F536EE4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673-42A4-A4C1-6E25F536EE4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('KADIN-ERKEK (PERSONEL)'!$D$25,'KADIN-ERKEK (PERSONEL)'!$H$25,'KADIN-ERKEK (PERSONEL)'!$L$25:$O$25)</c:f>
              <c:numCache>
                <c:formatCode>General</c:formatCode>
                <c:ptCount val="6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  <c:extLst/>
            </c:numRef>
          </c:cat>
          <c:val>
            <c:numRef>
              <c:f>('KADIN-ERKEK (PERSONEL)'!$D$26,'KADIN-ERKEK (PERSONEL)'!$H$26,'KADIN-ERKEK (PERSONEL)'!$L$26)</c:f>
              <c:numCache>
                <c:formatCode>0.0%</c:formatCode>
                <c:ptCount val="3"/>
                <c:pt idx="0" formatCode="0.00%">
                  <c:v>0.29321345707656615</c:v>
                </c:pt>
                <c:pt idx="1">
                  <c:v>0.27480076944215442</c:v>
                </c:pt>
                <c:pt idx="2">
                  <c:v>0.44472093849982225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6673-42A4-A4C1-6E25F536EE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-1467384448"/>
        <c:axId val="-1467383360"/>
      </c:barChart>
      <c:catAx>
        <c:axId val="-146738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467383360"/>
        <c:crosses val="autoZero"/>
        <c:auto val="1"/>
        <c:lblAlgn val="ctr"/>
        <c:lblOffset val="100"/>
        <c:noMultiLvlLbl val="0"/>
      </c:catAx>
      <c:valAx>
        <c:axId val="-146738336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46738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200"/>
              <a:t>Personel - YAŞ DAĞILIMI ORANI (%)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'YAŞ DAĞILIMI'!$B$3</c:f>
              <c:strCache>
                <c:ptCount val="1"/>
                <c:pt idx="0">
                  <c:v>18 - 30 YAŞ ARALIĞI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'YAŞ DAĞILIMI'!$F$2:$H$2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'YAŞ DAĞILIMI'!$F$3:$H$3</c:f>
              <c:numCache>
                <c:formatCode>0%</c:formatCode>
                <c:ptCount val="3"/>
                <c:pt idx="0">
                  <c:v>0.644880174291939</c:v>
                </c:pt>
                <c:pt idx="1">
                  <c:v>0.6284501061571125</c:v>
                </c:pt>
                <c:pt idx="2">
                  <c:v>0.58486707566462171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BF-4CFE-8480-603392943E94}"/>
            </c:ext>
          </c:extLst>
        </c:ser>
        <c:ser>
          <c:idx val="1"/>
          <c:order val="1"/>
          <c:tx>
            <c:strRef>
              <c:f>'YAŞ DAĞILIMI'!$B$4</c:f>
              <c:strCache>
                <c:ptCount val="1"/>
                <c:pt idx="0">
                  <c:v>31 - 50 YAŞ ARALIĞI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'YAŞ DAĞILIMI'!$F$2:$H$2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'YAŞ DAĞILIMI'!$F$4:$H$4</c:f>
              <c:numCache>
                <c:formatCode>0%</c:formatCode>
                <c:ptCount val="3"/>
                <c:pt idx="0">
                  <c:v>0.24836601307189543</c:v>
                </c:pt>
                <c:pt idx="1">
                  <c:v>0.24628450106157113</c:v>
                </c:pt>
                <c:pt idx="2">
                  <c:v>0.29652351738241312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BF-4CFE-8480-603392943E94}"/>
            </c:ext>
          </c:extLst>
        </c:ser>
        <c:ser>
          <c:idx val="2"/>
          <c:order val="2"/>
          <c:tx>
            <c:strRef>
              <c:f>'YAŞ DAĞILIMI'!$B$5</c:f>
              <c:strCache>
                <c:ptCount val="1"/>
                <c:pt idx="0">
                  <c:v>51 ve ÜZERİ YAŞ ARALIĞI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'YAŞ DAĞILIMI'!$F$2:$H$2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'YAŞ DAĞILIMI'!$F$5:$H$5</c:f>
              <c:numCache>
                <c:formatCode>0%</c:formatCode>
                <c:ptCount val="3"/>
                <c:pt idx="0">
                  <c:v>0.10675381263616558</c:v>
                </c:pt>
                <c:pt idx="1">
                  <c:v>0.12526539278131635</c:v>
                </c:pt>
                <c:pt idx="2">
                  <c:v>0.11860940695296524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BF-4CFE-8480-603392943E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467382272"/>
        <c:axId val="-1467380640"/>
      </c:barChart>
      <c:catAx>
        <c:axId val="-146738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467380640"/>
        <c:crosses val="autoZero"/>
        <c:auto val="1"/>
        <c:lblAlgn val="ctr"/>
        <c:lblOffset val="100"/>
        <c:noMultiLvlLbl val="0"/>
      </c:catAx>
      <c:valAx>
        <c:axId val="-146738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%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46738227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>
      <a:solidFill>
        <a:schemeClr val="accent1">
          <a:lumMod val="20000"/>
          <a:lumOff val="80000"/>
        </a:schemeClr>
      </a:solidFill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z-Cyrl-AZ" sz="1100" b="0" i="0" u="none" strike="noStrike" baseline="0"/>
              <a:t>ГОДОВОЕ ПОТРЕБЛЕНИЕ ОДНОРАЗОВЫХ МАТЕРИАЛОВ НА ОДНОГО ЧЕЛОВЕКА (ШТ)</a:t>
            </a:r>
            <a:endParaRPr lang="tr-TR" sz="1000">
              <a:effectLst/>
            </a:endParaRPr>
          </a:p>
        </c:rich>
      </c:tx>
      <c:layout>
        <c:manualLayout>
          <c:xMode val="edge"/>
          <c:yMode val="edge"/>
          <c:x val="0.11896158082609204"/>
          <c:y val="3.27478410848829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'ANA TABLO'!$B$12</c:f>
              <c:strCache>
                <c:ptCount val="1"/>
                <c:pt idx="0">
                  <c:v>РАСХОД РАСХОДНЫХ И ОДНОРАЗОВЫХ МАТЕРИАЛОВ (ШТ./НЧ)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'ANA TABLO'!$D$1:$F$1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'ANA TABLO'!$D$12:$F$12</c:f>
              <c:numCache>
                <c:formatCode>0.00</c:formatCode>
                <c:ptCount val="3"/>
                <c:pt idx="0">
                  <c:v>18.62</c:v>
                </c:pt>
                <c:pt idx="1">
                  <c:v>13.6</c:v>
                </c:pt>
                <c:pt idx="2">
                  <c:v>13.316958807656762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0C-4376-9AEF-BBFBEB90D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872566016"/>
        <c:axId val="-1872561664"/>
      </c:barChart>
      <c:catAx>
        <c:axId val="-187256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872561664"/>
        <c:crosses val="autoZero"/>
        <c:auto val="1"/>
        <c:lblAlgn val="ctr"/>
        <c:lblOffset val="100"/>
        <c:noMultiLvlLbl val="0"/>
      </c:catAx>
      <c:valAx>
        <c:axId val="-187256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KG/KB</a:t>
                </a:r>
              </a:p>
            </c:rich>
          </c:tx>
          <c:layout>
            <c:manualLayout>
              <c:xMode val="edge"/>
              <c:yMode val="edge"/>
              <c:x val="7.8699111662342197E-2"/>
              <c:y val="0.392855205874102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r-TR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-187256601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C65B3F-0929-4F88-AB39-DB3C0DA1F65D}" type="datetimeFigureOut">
              <a:rPr lang="tr-TR" smtClean="0"/>
              <a:t>23.09.2026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330B69-789C-47CE-BE55-C5E8EC2DE56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83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2614F-3AE7-4A40-82DB-AD7383CE3DE6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9467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2614F-3AE7-4A40-82DB-AD7383CE3DE6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9105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67180" y="969644"/>
            <a:ext cx="3417570" cy="329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74825" y="4704029"/>
            <a:ext cx="8068945" cy="7943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426452" y="1524"/>
            <a:ext cx="4763770" cy="6858634"/>
          </a:xfrm>
          <a:custGeom>
            <a:avLst/>
            <a:gdLst/>
            <a:ahLst/>
            <a:cxnLst/>
            <a:rect l="l" t="t" r="r" b="b"/>
            <a:pathLst>
              <a:path w="4763770" h="6858634">
                <a:moveTo>
                  <a:pt x="1944624" y="0"/>
                </a:moveTo>
                <a:lnTo>
                  <a:pt x="3163824" y="6857999"/>
                </a:lnTo>
              </a:path>
              <a:path w="4763770" h="6858634">
                <a:moveTo>
                  <a:pt x="4763516" y="3681983"/>
                </a:moveTo>
                <a:lnTo>
                  <a:pt x="0" y="6858570"/>
                </a:lnTo>
              </a:path>
            </a:pathLst>
          </a:custGeom>
          <a:ln w="9144">
            <a:solidFill>
              <a:srgbClr val="5FCA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180576" y="0"/>
            <a:ext cx="3008630" cy="6858000"/>
          </a:xfrm>
          <a:custGeom>
            <a:avLst/>
            <a:gdLst/>
            <a:ahLst/>
            <a:cxnLst/>
            <a:rect l="l" t="t" r="r" b="b"/>
            <a:pathLst>
              <a:path w="3008629" h="6858000">
                <a:moveTo>
                  <a:pt x="3008375" y="0"/>
                </a:moveTo>
                <a:lnTo>
                  <a:pt x="2043499" y="0"/>
                </a:lnTo>
                <a:lnTo>
                  <a:pt x="0" y="6858000"/>
                </a:lnTo>
                <a:lnTo>
                  <a:pt x="3008375" y="6858000"/>
                </a:lnTo>
                <a:lnTo>
                  <a:pt x="3008375" y="0"/>
                </a:lnTo>
                <a:close/>
              </a:path>
            </a:pathLst>
          </a:custGeom>
          <a:solidFill>
            <a:srgbClr val="5FCAEE">
              <a:alpha val="3607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605858" y="0"/>
            <a:ext cx="2586355" cy="6858000"/>
          </a:xfrm>
          <a:custGeom>
            <a:avLst/>
            <a:gdLst/>
            <a:ahLst/>
            <a:cxnLst/>
            <a:rect l="l" t="t" r="r" b="b"/>
            <a:pathLst>
              <a:path w="2586354" h="6858000">
                <a:moveTo>
                  <a:pt x="2586142" y="0"/>
                </a:moveTo>
                <a:lnTo>
                  <a:pt x="0" y="0"/>
                </a:lnTo>
                <a:lnTo>
                  <a:pt x="1207430" y="6857999"/>
                </a:lnTo>
                <a:lnTo>
                  <a:pt x="2586142" y="6857999"/>
                </a:lnTo>
                <a:lnTo>
                  <a:pt x="2586142" y="0"/>
                </a:lnTo>
                <a:close/>
              </a:path>
            </a:pathLst>
          </a:custGeom>
          <a:solidFill>
            <a:srgbClr val="5FCAEE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933688" y="3048000"/>
            <a:ext cx="3258820" cy="3810000"/>
          </a:xfrm>
          <a:custGeom>
            <a:avLst/>
            <a:gdLst/>
            <a:ahLst/>
            <a:cxnLst/>
            <a:rect l="l" t="t" r="r" b="b"/>
            <a:pathLst>
              <a:path w="3258820" h="3810000">
                <a:moveTo>
                  <a:pt x="3258311" y="0"/>
                </a:moveTo>
                <a:lnTo>
                  <a:pt x="0" y="3809999"/>
                </a:lnTo>
                <a:lnTo>
                  <a:pt x="3258311" y="3809999"/>
                </a:lnTo>
                <a:lnTo>
                  <a:pt x="3258311" y="0"/>
                </a:lnTo>
                <a:close/>
              </a:path>
            </a:pathLst>
          </a:custGeom>
          <a:solidFill>
            <a:srgbClr val="17AFE3">
              <a:alpha val="6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9339312" y="0"/>
            <a:ext cx="2849880" cy="6858000"/>
          </a:xfrm>
          <a:custGeom>
            <a:avLst/>
            <a:gdLst/>
            <a:ahLst/>
            <a:cxnLst/>
            <a:rect l="l" t="t" r="r" b="b"/>
            <a:pathLst>
              <a:path w="2849879" h="6858000">
                <a:moveTo>
                  <a:pt x="2849639" y="0"/>
                </a:moveTo>
                <a:lnTo>
                  <a:pt x="0" y="0"/>
                </a:lnTo>
                <a:lnTo>
                  <a:pt x="2466226" y="6858000"/>
                </a:lnTo>
                <a:lnTo>
                  <a:pt x="2849639" y="6858000"/>
                </a:lnTo>
                <a:lnTo>
                  <a:pt x="2849639" y="0"/>
                </a:lnTo>
                <a:close/>
              </a:path>
            </a:pathLst>
          </a:custGeom>
          <a:solidFill>
            <a:srgbClr val="17AFE3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0899648" y="0"/>
            <a:ext cx="1289685" cy="6858000"/>
          </a:xfrm>
          <a:custGeom>
            <a:avLst/>
            <a:gdLst/>
            <a:ahLst/>
            <a:cxnLst/>
            <a:rect l="l" t="t" r="r" b="b"/>
            <a:pathLst>
              <a:path w="1289684" h="6858000">
                <a:moveTo>
                  <a:pt x="1289303" y="0"/>
                </a:moveTo>
                <a:lnTo>
                  <a:pt x="1017691" y="0"/>
                </a:lnTo>
                <a:lnTo>
                  <a:pt x="0" y="6858000"/>
                </a:lnTo>
                <a:lnTo>
                  <a:pt x="1289303" y="6858000"/>
                </a:lnTo>
                <a:lnTo>
                  <a:pt x="1289303" y="0"/>
                </a:lnTo>
                <a:close/>
              </a:path>
            </a:pathLst>
          </a:custGeom>
          <a:solidFill>
            <a:srgbClr val="2D83C3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940749" y="0"/>
            <a:ext cx="1248410" cy="6858000"/>
          </a:xfrm>
          <a:custGeom>
            <a:avLst/>
            <a:gdLst/>
            <a:ahLst/>
            <a:cxnLst/>
            <a:rect l="l" t="t" r="r" b="b"/>
            <a:pathLst>
              <a:path w="1248409" h="6858000">
                <a:moveTo>
                  <a:pt x="1248203" y="0"/>
                </a:moveTo>
                <a:lnTo>
                  <a:pt x="0" y="0"/>
                </a:lnTo>
                <a:lnTo>
                  <a:pt x="1107741" y="6858000"/>
                </a:lnTo>
                <a:lnTo>
                  <a:pt x="1248203" y="6858000"/>
                </a:lnTo>
                <a:lnTo>
                  <a:pt x="1248203" y="0"/>
                </a:lnTo>
                <a:close/>
              </a:path>
            </a:pathLst>
          </a:custGeom>
          <a:solidFill>
            <a:srgbClr val="226192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372344" y="3590543"/>
            <a:ext cx="1816735" cy="3267710"/>
          </a:xfrm>
          <a:custGeom>
            <a:avLst/>
            <a:gdLst/>
            <a:ahLst/>
            <a:cxnLst/>
            <a:rect l="l" t="t" r="r" b="b"/>
            <a:pathLst>
              <a:path w="1816734" h="3267709">
                <a:moveTo>
                  <a:pt x="1816607" y="0"/>
                </a:moveTo>
                <a:lnTo>
                  <a:pt x="0" y="3267455"/>
                </a:lnTo>
                <a:lnTo>
                  <a:pt x="1816607" y="3267455"/>
                </a:lnTo>
                <a:lnTo>
                  <a:pt x="1816607" y="0"/>
                </a:lnTo>
                <a:close/>
              </a:path>
            </a:pathLst>
          </a:custGeom>
          <a:solidFill>
            <a:srgbClr val="17AFE3">
              <a:alpha val="6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0" y="4014215"/>
            <a:ext cx="448309" cy="2844165"/>
          </a:xfrm>
          <a:custGeom>
            <a:avLst/>
            <a:gdLst/>
            <a:ahLst/>
            <a:cxnLst/>
            <a:rect l="l" t="t" r="r" b="b"/>
            <a:pathLst>
              <a:path w="448309" h="2844165">
                <a:moveTo>
                  <a:pt x="0" y="0"/>
                </a:moveTo>
                <a:lnTo>
                  <a:pt x="0" y="2843783"/>
                </a:lnTo>
                <a:lnTo>
                  <a:pt x="448056" y="2843783"/>
                </a:lnTo>
                <a:lnTo>
                  <a:pt x="0" y="0"/>
                </a:lnTo>
                <a:close/>
              </a:path>
            </a:pathLst>
          </a:custGeom>
          <a:solidFill>
            <a:srgbClr val="5FCAEE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3262" y="969644"/>
            <a:ext cx="10685475" cy="329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38885" y="1521714"/>
            <a:ext cx="7621905" cy="1574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62965" cy="5690870"/>
          </a:xfrm>
          <a:custGeom>
            <a:avLst/>
            <a:gdLst/>
            <a:ahLst/>
            <a:cxnLst/>
            <a:rect l="l" t="t" r="r" b="b"/>
            <a:pathLst>
              <a:path w="862965" h="5690870">
                <a:moveTo>
                  <a:pt x="862584" y="0"/>
                </a:moveTo>
                <a:lnTo>
                  <a:pt x="0" y="0"/>
                </a:lnTo>
                <a:lnTo>
                  <a:pt x="0" y="5690616"/>
                </a:lnTo>
                <a:lnTo>
                  <a:pt x="862584" y="7747"/>
                </a:lnTo>
                <a:lnTo>
                  <a:pt x="862584" y="0"/>
                </a:lnTo>
                <a:close/>
              </a:path>
            </a:pathLst>
          </a:custGeom>
          <a:solidFill>
            <a:srgbClr val="5FCAEE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-3238"/>
            <a:ext cx="12195175" cy="6868159"/>
            <a:chOff x="0" y="-3238"/>
            <a:chExt cx="12195175" cy="6868159"/>
          </a:xfrm>
        </p:grpSpPr>
        <p:sp>
          <p:nvSpPr>
            <p:cNvPr id="4" name="object 4"/>
            <p:cNvSpPr/>
            <p:nvPr/>
          </p:nvSpPr>
          <p:spPr>
            <a:xfrm>
              <a:off x="7426452" y="1524"/>
              <a:ext cx="4763770" cy="6858634"/>
            </a:xfrm>
            <a:custGeom>
              <a:avLst/>
              <a:gdLst/>
              <a:ahLst/>
              <a:cxnLst/>
              <a:rect l="l" t="t" r="r" b="b"/>
              <a:pathLst>
                <a:path w="4763770" h="6858634">
                  <a:moveTo>
                    <a:pt x="1944624" y="0"/>
                  </a:moveTo>
                  <a:lnTo>
                    <a:pt x="3163824" y="6857999"/>
                  </a:lnTo>
                </a:path>
                <a:path w="4763770" h="6858634">
                  <a:moveTo>
                    <a:pt x="4763516" y="3681983"/>
                  </a:moveTo>
                  <a:lnTo>
                    <a:pt x="0" y="6858570"/>
                  </a:lnTo>
                </a:path>
              </a:pathLst>
            </a:custGeom>
            <a:ln w="9144">
              <a:solidFill>
                <a:srgbClr val="5FCA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180576" y="0"/>
              <a:ext cx="3008630" cy="6858000"/>
            </a:xfrm>
            <a:custGeom>
              <a:avLst/>
              <a:gdLst/>
              <a:ahLst/>
              <a:cxnLst/>
              <a:rect l="l" t="t" r="r" b="b"/>
              <a:pathLst>
                <a:path w="3008629" h="6858000">
                  <a:moveTo>
                    <a:pt x="3008375" y="0"/>
                  </a:moveTo>
                  <a:lnTo>
                    <a:pt x="2043499" y="0"/>
                  </a:lnTo>
                  <a:lnTo>
                    <a:pt x="0" y="6858000"/>
                  </a:lnTo>
                  <a:lnTo>
                    <a:pt x="3008375" y="6858000"/>
                  </a:lnTo>
                  <a:lnTo>
                    <a:pt x="3008375" y="0"/>
                  </a:lnTo>
                  <a:close/>
                </a:path>
              </a:pathLst>
            </a:custGeom>
            <a:solidFill>
              <a:srgbClr val="5FCAEE">
                <a:alpha val="3607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605857" y="0"/>
              <a:ext cx="2586355" cy="6858000"/>
            </a:xfrm>
            <a:custGeom>
              <a:avLst/>
              <a:gdLst/>
              <a:ahLst/>
              <a:cxnLst/>
              <a:rect l="l" t="t" r="r" b="b"/>
              <a:pathLst>
                <a:path w="2586354" h="6858000">
                  <a:moveTo>
                    <a:pt x="2586142" y="0"/>
                  </a:moveTo>
                  <a:lnTo>
                    <a:pt x="0" y="0"/>
                  </a:lnTo>
                  <a:lnTo>
                    <a:pt x="1207430" y="6857999"/>
                  </a:lnTo>
                  <a:lnTo>
                    <a:pt x="2586142" y="6857999"/>
                  </a:lnTo>
                  <a:lnTo>
                    <a:pt x="2586142" y="0"/>
                  </a:lnTo>
                  <a:close/>
                </a:path>
              </a:pathLst>
            </a:custGeom>
            <a:solidFill>
              <a:srgbClr val="5FCAEE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933688" y="3048000"/>
              <a:ext cx="3258820" cy="3810000"/>
            </a:xfrm>
            <a:custGeom>
              <a:avLst/>
              <a:gdLst/>
              <a:ahLst/>
              <a:cxnLst/>
              <a:rect l="l" t="t" r="r" b="b"/>
              <a:pathLst>
                <a:path w="3258820" h="3810000">
                  <a:moveTo>
                    <a:pt x="3258311" y="0"/>
                  </a:moveTo>
                  <a:lnTo>
                    <a:pt x="0" y="3809999"/>
                  </a:lnTo>
                  <a:lnTo>
                    <a:pt x="3258311" y="3809999"/>
                  </a:lnTo>
                  <a:lnTo>
                    <a:pt x="3258311" y="0"/>
                  </a:lnTo>
                  <a:close/>
                </a:path>
              </a:pathLst>
            </a:custGeom>
            <a:solidFill>
              <a:srgbClr val="17AFE3">
                <a:alpha val="6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339312" y="0"/>
              <a:ext cx="2849880" cy="6858000"/>
            </a:xfrm>
            <a:custGeom>
              <a:avLst/>
              <a:gdLst/>
              <a:ahLst/>
              <a:cxnLst/>
              <a:rect l="l" t="t" r="r" b="b"/>
              <a:pathLst>
                <a:path w="2849879" h="6858000">
                  <a:moveTo>
                    <a:pt x="2849639" y="0"/>
                  </a:moveTo>
                  <a:lnTo>
                    <a:pt x="0" y="0"/>
                  </a:lnTo>
                  <a:lnTo>
                    <a:pt x="2466226" y="6858000"/>
                  </a:lnTo>
                  <a:lnTo>
                    <a:pt x="2849639" y="6858000"/>
                  </a:lnTo>
                  <a:lnTo>
                    <a:pt x="2849639" y="0"/>
                  </a:lnTo>
                  <a:close/>
                </a:path>
              </a:pathLst>
            </a:custGeom>
            <a:solidFill>
              <a:srgbClr val="17AFE3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899647" y="0"/>
              <a:ext cx="1289685" cy="6858000"/>
            </a:xfrm>
            <a:custGeom>
              <a:avLst/>
              <a:gdLst/>
              <a:ahLst/>
              <a:cxnLst/>
              <a:rect l="l" t="t" r="r" b="b"/>
              <a:pathLst>
                <a:path w="1289684" h="6858000">
                  <a:moveTo>
                    <a:pt x="1289303" y="0"/>
                  </a:moveTo>
                  <a:lnTo>
                    <a:pt x="1017691" y="0"/>
                  </a:lnTo>
                  <a:lnTo>
                    <a:pt x="0" y="6858000"/>
                  </a:lnTo>
                  <a:lnTo>
                    <a:pt x="1289303" y="6858000"/>
                  </a:lnTo>
                  <a:lnTo>
                    <a:pt x="1289303" y="0"/>
                  </a:lnTo>
                  <a:close/>
                </a:path>
              </a:pathLst>
            </a:custGeom>
            <a:solidFill>
              <a:srgbClr val="2D83C3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940749" y="0"/>
              <a:ext cx="1248410" cy="6858000"/>
            </a:xfrm>
            <a:custGeom>
              <a:avLst/>
              <a:gdLst/>
              <a:ahLst/>
              <a:cxnLst/>
              <a:rect l="l" t="t" r="r" b="b"/>
              <a:pathLst>
                <a:path w="1248409" h="6858000">
                  <a:moveTo>
                    <a:pt x="1248203" y="0"/>
                  </a:moveTo>
                  <a:lnTo>
                    <a:pt x="0" y="0"/>
                  </a:lnTo>
                  <a:lnTo>
                    <a:pt x="1107741" y="6858000"/>
                  </a:lnTo>
                  <a:lnTo>
                    <a:pt x="1248203" y="6858000"/>
                  </a:lnTo>
                  <a:lnTo>
                    <a:pt x="1248203" y="0"/>
                  </a:lnTo>
                  <a:close/>
                </a:path>
              </a:pathLst>
            </a:custGeom>
            <a:solidFill>
              <a:srgbClr val="226192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372343" y="3590544"/>
              <a:ext cx="1816735" cy="3267710"/>
            </a:xfrm>
            <a:custGeom>
              <a:avLst/>
              <a:gdLst/>
              <a:ahLst/>
              <a:cxnLst/>
              <a:rect l="l" t="t" r="r" b="b"/>
              <a:pathLst>
                <a:path w="1816734" h="3267709">
                  <a:moveTo>
                    <a:pt x="1816607" y="0"/>
                  </a:moveTo>
                  <a:lnTo>
                    <a:pt x="0" y="3267455"/>
                  </a:lnTo>
                  <a:lnTo>
                    <a:pt x="1816607" y="3267455"/>
                  </a:lnTo>
                  <a:lnTo>
                    <a:pt x="1816607" y="0"/>
                  </a:lnTo>
                  <a:close/>
                </a:path>
              </a:pathLst>
            </a:custGeom>
            <a:solidFill>
              <a:srgbClr val="17AFE3">
                <a:alpha val="6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27" y="0"/>
              <a:ext cx="10430256" cy="68580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0" y="2206751"/>
              <a:ext cx="12192000" cy="661670"/>
            </a:xfrm>
            <a:custGeom>
              <a:avLst/>
              <a:gdLst/>
              <a:ahLst/>
              <a:cxnLst/>
              <a:rect l="l" t="t" r="r" b="b"/>
              <a:pathLst>
                <a:path w="12192000" h="661669">
                  <a:moveTo>
                    <a:pt x="12192000" y="0"/>
                  </a:moveTo>
                  <a:lnTo>
                    <a:pt x="0" y="0"/>
                  </a:lnTo>
                  <a:lnTo>
                    <a:pt x="0" y="661415"/>
                  </a:lnTo>
                  <a:lnTo>
                    <a:pt x="12192000" y="66141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5FCA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4191" y="563880"/>
            <a:ext cx="3023616" cy="1243584"/>
          </a:xfrm>
          <a:prstGeom prst="rect">
            <a:avLst/>
          </a:prstGeom>
        </p:spPr>
      </p:pic>
      <p:sp>
        <p:nvSpPr>
          <p:cNvPr id="14" name="object 14" descr="$PPTXTitle"/>
          <p:cNvSpPr txBox="1"/>
          <p:nvPr/>
        </p:nvSpPr>
        <p:spPr>
          <a:xfrm>
            <a:off x="3472688" y="2166315"/>
            <a:ext cx="524573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000" dirty="0">
                <a:solidFill>
                  <a:srgbClr val="404040"/>
                </a:solidFill>
                <a:latin typeface="Calibri"/>
                <a:cs typeface="Calibri"/>
              </a:rPr>
              <a:t>JUSTINIANO</a:t>
            </a:r>
            <a:r>
              <a:rPr sz="4000" spc="7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000" spc="-50" dirty="0">
                <a:solidFill>
                  <a:srgbClr val="404040"/>
                </a:solidFill>
                <a:latin typeface="Calibri"/>
                <a:cs typeface="Calibri"/>
              </a:rPr>
              <a:t>PARK</a:t>
            </a:r>
            <a:r>
              <a:rPr sz="4000" spc="-1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4000" spc="-10" dirty="0">
                <a:solidFill>
                  <a:srgbClr val="404040"/>
                </a:solidFill>
                <a:latin typeface="Calibri"/>
                <a:cs typeface="Calibri"/>
              </a:rPr>
              <a:t>CONTI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048000"/>
            <a:ext cx="12192000" cy="527685"/>
          </a:xfrm>
          <a:custGeom>
            <a:avLst/>
            <a:gdLst/>
            <a:ahLst/>
            <a:cxnLst/>
            <a:rect l="l" t="t" r="r" b="b"/>
            <a:pathLst>
              <a:path w="12192000" h="527685">
                <a:moveTo>
                  <a:pt x="12192000" y="0"/>
                </a:moveTo>
                <a:lnTo>
                  <a:pt x="0" y="0"/>
                </a:lnTo>
                <a:lnTo>
                  <a:pt x="0" y="527303"/>
                </a:lnTo>
                <a:lnTo>
                  <a:pt x="12192000" y="527303"/>
                </a:lnTo>
                <a:lnTo>
                  <a:pt x="12192000" y="0"/>
                </a:lnTo>
                <a:close/>
              </a:path>
            </a:pathLst>
          </a:custGeom>
          <a:solidFill>
            <a:srgbClr val="5FCA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585464" y="3058160"/>
            <a:ext cx="502094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1" dirty="0">
                <a:solidFill>
                  <a:srgbClr val="404040"/>
                </a:solidFill>
                <a:latin typeface="Calibri"/>
                <a:cs typeface="Calibri"/>
              </a:rPr>
              <a:t>Отчет</a:t>
            </a:r>
            <a:r>
              <a:rPr sz="2800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2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404040"/>
                </a:solidFill>
                <a:latin typeface="Calibri"/>
                <a:cs typeface="Calibri"/>
              </a:rPr>
              <a:t>Устойчивому</a:t>
            </a:r>
            <a:r>
              <a:rPr sz="2800" b="1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404040"/>
                </a:solidFill>
                <a:latin typeface="Calibri"/>
                <a:cs typeface="Calibri"/>
              </a:rPr>
              <a:t>Развитию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18" name="Resim 17" descr="https://www.justinianohotels.com/park-conti/uploads/logo/logo_1714132944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600" y="4969165"/>
            <a:ext cx="3699379" cy="1547092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32840" y="1304670"/>
            <a:ext cx="748030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b="1" dirty="0">
                <a:latin typeface="Calibri"/>
                <a:cs typeface="Calibri"/>
              </a:rPr>
              <a:t>ДОКЛАД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О</a:t>
            </a:r>
            <a:r>
              <a:rPr b="1" spc="-8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УСТОЙЧИВОМ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spc="-20" dirty="0">
                <a:latin typeface="Calibri"/>
                <a:cs typeface="Calibri"/>
              </a:rPr>
              <a:t>РАЗВИТИИ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ПАРКА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КОНТИ</a:t>
            </a:r>
            <a:r>
              <a:rPr b="1" spc="-9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ДЖУСТИНИАНО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732840" y="2340990"/>
            <a:ext cx="8241030" cy="2602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устойчивого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мира: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69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придаем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большое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значение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оценке,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решению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обратной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связи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предложениям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жалобам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гостей.</a:t>
            </a:r>
            <a:endParaRPr sz="180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  <a:spcBef>
                <a:spcPts val="99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соответствии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пониманием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устойчивого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развития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проводим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обучение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для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повышения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осведомленности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сотрудников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способствуем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их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развитию,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обеспечивая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активное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участие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каждом</a:t>
            </a:r>
            <a:r>
              <a:rPr sz="18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этапе.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соблюдаем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все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законы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нормативные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акты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нашей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деятельности.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424078" y="891632"/>
            <a:ext cx="9244965" cy="5161280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НАША</a:t>
            </a:r>
            <a:r>
              <a:rPr sz="18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ПОЛИТИКА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ОБЛАСТИ</a:t>
            </a:r>
            <a:r>
              <a:rPr sz="1800" b="1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ЗАЩИТЫ</a:t>
            </a:r>
            <a:r>
              <a:rPr sz="1800" b="1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ОКРУЖАЮЩЕЙ</a:t>
            </a:r>
            <a:r>
              <a:rPr sz="1800" b="1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СРЕДЫ</a:t>
            </a:r>
            <a:r>
              <a:rPr sz="1800" b="1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УПРАВЛЕНИЯ</a:t>
            </a:r>
            <a:r>
              <a:rPr sz="180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ОТХОДАМИ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рамках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законодательства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оцениваем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воздействие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масштабы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нашей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деятельности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окружающую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среду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принимаем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меры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минимизации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этого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воздействия.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снижения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отходов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источнике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проводим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оценку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этапе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закупки.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эффективно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разделяем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отходы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группам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классам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опасности,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также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передаем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их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лицензированным компаниям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соответствии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их</a:t>
            </a:r>
            <a:r>
              <a:rPr sz="18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классом.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ставим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перед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собой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цель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снизить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объем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отходов.</a:t>
            </a:r>
            <a:endParaRPr sz="180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  <a:spcBef>
                <a:spcPts val="101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проводим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обучение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сотрудников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вопросам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разделения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отходов,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нулевых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отходов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других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тем,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также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организуем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мероприятия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повышения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осведомленности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наших гостей.</a:t>
            </a:r>
            <a:endParaRPr sz="1800">
              <a:latin typeface="Calibri"/>
              <a:cs typeface="Calibri"/>
            </a:endParaRPr>
          </a:p>
          <a:p>
            <a:pPr marL="356870" marR="709295" indent="-344805">
              <a:lnSpc>
                <a:spcPct val="100000"/>
              </a:lnSpc>
              <a:spcBef>
                <a:spcPts val="99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осуществляем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необходимые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инфраструктурные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работы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эффективного использования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природных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ресурсов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стремимся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сокращению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путем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регулярного мониторинга.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создаем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осведомленность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среди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гостей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сотрудников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сознательном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использовании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природных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ресурсов.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601472" y="861280"/>
            <a:ext cx="8761730" cy="4789132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НАША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ПОЛИТИКА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ЗАКУПКАМ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способствуем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охране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природы,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выбирая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материалы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этикетками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«переработка»</a:t>
            </a:r>
            <a:endParaRPr sz="1800" dirty="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«экологически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чистый»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нашего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отеля.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поддерживаем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местных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поставщиков,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обеспечивая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закупку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товаров/материалов,</a:t>
            </a:r>
            <a:endParaRPr sz="1800" dirty="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стремимся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постоянно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увеличивать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долю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местных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поставщиков.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356870" algn="l"/>
              </a:tabLst>
            </a:pPr>
            <a:r>
              <a:rPr sz="1450" spc="65" dirty="0" smtClean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800" b="1" dirty="0" smtClean="0">
                <a:solidFill>
                  <a:srgbClr val="404040"/>
                </a:solidFill>
                <a:latin typeface="Calibri"/>
                <a:cs typeface="Calibri"/>
              </a:rPr>
              <a:t>НАША</a:t>
            </a:r>
            <a:r>
              <a:rPr sz="1800" b="1" spc="-20" dirty="0" smtClean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ПОЛИТИКА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ОБЛАСТИ</a:t>
            </a:r>
            <a:r>
              <a:rPr sz="1800" b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ЗАНЯТОСТИ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содействуем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развитию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региона,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обеспечивая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трудоустройство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местным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жителям.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принцип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—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создание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справедливой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комфортной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рабочей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среды,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где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не</a:t>
            </a:r>
            <a:endParaRPr sz="1800" dirty="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допускается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дискриминация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обеспечивается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равенство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возможностей.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69"/>
              </a:spcBef>
            </a:pP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слушаем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сотрудников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применяем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модель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общения,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которой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свободно</a:t>
            </a:r>
            <a:endParaRPr sz="1800" dirty="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выражаются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мнения,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сосредотачиваясь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решениях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развивая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диалог.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474980" y="1133297"/>
            <a:ext cx="8826500" cy="3425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НАША</a:t>
            </a:r>
            <a:r>
              <a:rPr sz="1800" b="1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ПОЛИТИКА</a:t>
            </a:r>
            <a:r>
              <a:rPr sz="1800" b="1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КУЛЬТУРНОЙ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 ОСВЕЩЕННОСТИ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75"/>
              </a:spcBef>
            </a:pPr>
            <a:endParaRPr sz="1800">
              <a:latin typeface="Calibri"/>
              <a:cs typeface="Calibri"/>
            </a:endParaRPr>
          </a:p>
          <a:p>
            <a:pPr marL="12700" marR="86995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информируем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гостей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природном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культурном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наследии,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также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местных продуктах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услугах,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доступных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нашем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регионе.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75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осознаем,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что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как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туристы,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так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рабочие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визитеры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вносят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вклад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региональное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развитие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своими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различными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культурами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должны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получать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гостеприимное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отношение.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поддерживаем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всех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заинтересованных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сторон в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продвижении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местной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кухни,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активностей,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культуры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традиций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(религиозно-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культурные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места,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природные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богатства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т.д.),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проводим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обучение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нашего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персонала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информируем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гостей.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79577" y="1320130"/>
            <a:ext cx="9180830" cy="3957320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НАША</a:t>
            </a:r>
            <a:r>
              <a:rPr sz="18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ПОЛИТИКА</a:t>
            </a:r>
            <a:r>
              <a:rPr sz="18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ОБЛАСТИ</a:t>
            </a:r>
            <a:r>
              <a:rPr sz="1800" b="1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ПРАВ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ЧЕЛОВЕКА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408305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уважаем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мнения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друг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друга.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75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действуем открыто,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предлагая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равные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возможности,</a:t>
            </a:r>
            <a:r>
              <a:rPr sz="18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прозрачность,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справедливость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открытость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участия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сотрудников.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1800">
              <a:latin typeface="Calibri"/>
              <a:cs typeface="Calibri"/>
            </a:endParaRPr>
          </a:p>
          <a:p>
            <a:pPr marL="356870" marR="495300" indent="-344805">
              <a:lnSpc>
                <a:spcPct val="100000"/>
              </a:lnSpc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против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дискриминации</a:t>
            </a:r>
            <a:r>
              <a:rPr sz="18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таким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признакам,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как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пол,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язык,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раса,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возраст,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социо-экономическое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положение,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уровень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образования,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этническая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принадлежность, религиозные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убеждения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т.д.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75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обеспечиваем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равное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использование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всех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социальных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прав,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дополнительных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льгот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вознаграждений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сотрудников.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90550" y="873726"/>
            <a:ext cx="9401175" cy="4780280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НАША</a:t>
            </a:r>
            <a:r>
              <a:rPr sz="180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ПОЛИТИКА</a:t>
            </a:r>
            <a:r>
              <a:rPr sz="180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ДОСТУПНОСТИ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учитываем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удобства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людей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особыми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потребностями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(инвалидов,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детей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т.д.)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при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предоставлении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доступа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нашим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продуктам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услугам.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69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постоянно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отслеживаем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измеряем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приложения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цели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рамках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системы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управления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устойчивым</a:t>
            </a:r>
            <a:r>
              <a:rPr sz="18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развитием,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инициируем,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планируем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завершаем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корректирующие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действия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мере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необходимости.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44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придаем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большое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значение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стандартам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доступности,</a:t>
            </a:r>
            <a:r>
              <a:rPr sz="18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здоровья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безопасности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всех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гостей,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сотрудников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посетителей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особыми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потребностями,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физическими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ограничениями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трудностями,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организуем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среду,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которой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они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проводят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свои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отпуска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или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работают,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соответствии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этими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стандартами.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75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информируем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заинтересованных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сторон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всем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вопросам,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указанным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политиках,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обеспечиваем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их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участие.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50011" y="667985"/>
            <a:ext cx="9478010" cy="5563870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НАША</a:t>
            </a:r>
            <a:r>
              <a:rPr sz="1800" b="1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ПОЛИТИКА</a:t>
            </a:r>
            <a:r>
              <a:rPr sz="1800" b="1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ПРАВ</a:t>
            </a:r>
            <a:r>
              <a:rPr sz="180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ДЕТЕЙ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нашем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отеле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не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используется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труд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детей,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ожидаем</a:t>
            </a:r>
            <a:r>
              <a:rPr sz="18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такой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же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ответственности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всех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деловых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партнеров.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создаем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условия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возможности,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которые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способствуют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развитию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детей,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где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они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могут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свободно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комфортно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выражать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свои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мысли,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желания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эмоции.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предоставляем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приоритетное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обслуживание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зонах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презентации.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проводим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обучение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нашего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персонала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вопросам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прав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детей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их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защиты.</a:t>
            </a:r>
            <a:endParaRPr sz="1800">
              <a:latin typeface="Calibri"/>
              <a:cs typeface="Calibri"/>
            </a:endParaRPr>
          </a:p>
          <a:p>
            <a:pPr marL="356870" marR="379095" indent="-344805">
              <a:lnSpc>
                <a:spcPct val="100000"/>
              </a:lnSpc>
              <a:spcBef>
                <a:spcPts val="101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стремимся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повысить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осведомленность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поведении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отношении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родителей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своим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детям,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также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признаках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физического,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вербального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психологического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насилия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или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пренебрежения.</a:t>
            </a:r>
            <a:endParaRPr sz="1800">
              <a:latin typeface="Calibri"/>
              <a:cs typeface="Calibri"/>
            </a:endParaRPr>
          </a:p>
          <a:p>
            <a:pPr marL="356870" marR="5080" indent="-344805">
              <a:lnSpc>
                <a:spcPct val="100000"/>
              </a:lnSpc>
              <a:spcBef>
                <a:spcPts val="99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обеспечиваем,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чтобы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дети,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участвующие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мероприятиях,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находились</a:t>
            </a:r>
            <a:r>
              <a:rPr sz="18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под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наблюдением взрослых.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поддерживаем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проекты,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направленные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защиту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прав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детей.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При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подозрительном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поведении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отношении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детей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сначала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сообщаем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об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этом</a:t>
            </a:r>
            <a:endParaRPr sz="1800">
              <a:latin typeface="Calibri"/>
              <a:cs typeface="Calibri"/>
            </a:endParaRPr>
          </a:p>
          <a:p>
            <a:pPr marL="356870" marR="363855">
              <a:lnSpc>
                <a:spcPct val="100000"/>
              </a:lnSpc>
              <a:spcBef>
                <a:spcPts val="5"/>
              </a:spcBef>
            </a:pP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руководству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отеля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при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необходимости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обращаемся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за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помощью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Социальную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линию поддержки.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446023" y="986121"/>
            <a:ext cx="9276080" cy="4886960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НАША</a:t>
            </a:r>
            <a:r>
              <a:rPr sz="18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ПОЛИТИКА</a:t>
            </a:r>
            <a:r>
              <a:rPr sz="18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ЗАНЯТОСТИ,</a:t>
            </a:r>
            <a:r>
              <a:rPr sz="1800" b="1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ПРАВ</a:t>
            </a:r>
            <a:r>
              <a:rPr sz="18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ЖЕНЩИН</a:t>
            </a:r>
            <a:r>
              <a:rPr sz="1800" b="1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РАВЕНСТВА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обеспечиваем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здоровье,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безопасность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благополучие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всех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сотрудников,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независимо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пола.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поддерживаем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участие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женщин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рабочей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силе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во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всех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подразделениях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предоставляем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равные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возможности.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действуем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согласно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политике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«равная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оплата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за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равный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труд»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без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дискриминации</a:t>
            </a:r>
            <a:r>
              <a:rPr sz="18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половому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признаку.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способствуем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развитию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региона,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обеспечивая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трудоустройство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местным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жителям.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создаем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необходимые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условия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равного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доступа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карьерным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возможностям.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обеспечиваем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рабочую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среду,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способствующую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сохранению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баланса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между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работой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и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семейной</a:t>
            </a:r>
            <a:r>
              <a:rPr sz="18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жизнью.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69"/>
              </a:spcBef>
            </a:pP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предоставляем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равные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возможности</a:t>
            </a:r>
            <a:r>
              <a:rPr sz="18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женщин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руководящих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позициях.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435051" y="1661540"/>
            <a:ext cx="9369425" cy="3150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не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допускаем,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чтобы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женщины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подвергались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никакому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виду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насилия,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домогательства,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дискриминации,</a:t>
            </a:r>
            <a:r>
              <a:rPr sz="18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подавления,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принуждения,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клеветы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т.д.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того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чтобы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все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сотрудники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могли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свободно</a:t>
            </a:r>
            <a:r>
              <a:rPr sz="18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выражать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свои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мысли,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endParaRPr sz="1800">
              <a:latin typeface="Calibri"/>
              <a:cs typeface="Calibri"/>
            </a:endParaRPr>
          </a:p>
          <a:p>
            <a:pPr marL="356870" marR="569595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разнообразили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каналы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коммуникации,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которые</a:t>
            </a:r>
            <a:r>
              <a:rPr sz="18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активно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используются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(веб-канал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для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жалоб,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ящик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жалоб,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руководитель-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координатор).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При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необходимости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также используется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социальная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поддержка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Министерства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семьи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социальной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политики.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Всем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нашим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сотрудникам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регулярно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проводятся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тренинги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поведению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отношении</a:t>
            </a:r>
            <a:endParaRPr sz="180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специальных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защищенных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групп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(женщины,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дети,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инвалиды,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стажеры,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меньшинства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т.д.).</a:t>
            </a:r>
            <a:endParaRPr sz="1800">
              <a:latin typeface="Calibri"/>
              <a:cs typeface="Calibri"/>
            </a:endParaRPr>
          </a:p>
          <a:p>
            <a:pPr marL="356870" marR="311785" indent="-344805">
              <a:lnSpc>
                <a:spcPct val="100000"/>
              </a:lnSpc>
              <a:spcBef>
                <a:spcPts val="990"/>
              </a:spcBef>
              <a:tabLst>
                <a:tab pos="356870" algn="l"/>
              </a:tabLst>
            </a:pPr>
            <a:r>
              <a:rPr sz="1450" spc="65" dirty="0">
                <a:solidFill>
                  <a:srgbClr val="5FCAEE"/>
                </a:solidFill>
                <a:latin typeface="Lucida Sans Unicode"/>
                <a:cs typeface="Lucida Sans Unicode"/>
              </a:rPr>
              <a:t>▶</a:t>
            </a:r>
            <a:r>
              <a:rPr sz="1450" dirty="0">
                <a:solidFill>
                  <a:srgbClr val="5FCAEE"/>
                </a:solidFill>
                <a:latin typeface="Lucida Sans Unicode"/>
                <a:cs typeface="Lucida Sans Unicode"/>
              </a:rPr>
              <a:t>	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информируем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всех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заинтересованных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сторон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всем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вопросам,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указанным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наших политиках,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обеспечиваем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их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участие.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23489" y="1362582"/>
            <a:ext cx="5784215" cy="630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2375"/>
              </a:lnSpc>
              <a:spcBef>
                <a:spcPts val="105"/>
              </a:spcBef>
            </a:pP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НАШЕ</a:t>
            </a:r>
            <a:r>
              <a:rPr sz="220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СООБЩЕНИЕ</a:t>
            </a:r>
            <a:r>
              <a:rPr sz="22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404040"/>
                </a:solidFill>
                <a:latin typeface="Calibri"/>
                <a:cs typeface="Calibri"/>
              </a:rPr>
              <a:t>О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 УСТОЙЧИВОМ</a:t>
            </a:r>
            <a:r>
              <a:rPr sz="2200" b="1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404040"/>
                </a:solidFill>
                <a:latin typeface="Calibri"/>
                <a:cs typeface="Calibri"/>
              </a:rPr>
              <a:t>РАЗВИТИИ</a:t>
            </a:r>
            <a:endParaRPr sz="2200">
              <a:latin typeface="Calibri"/>
              <a:cs typeface="Calibri"/>
            </a:endParaRPr>
          </a:p>
          <a:p>
            <a:pPr marL="6985" algn="ctr">
              <a:lnSpc>
                <a:spcPts val="2375"/>
              </a:lnSpc>
            </a:pPr>
            <a:r>
              <a:rPr sz="2200" dirty="0">
                <a:solidFill>
                  <a:srgbClr val="404040"/>
                </a:solidFill>
              </a:rPr>
              <a:t>Как</a:t>
            </a:r>
            <a:r>
              <a:rPr sz="2200" spc="-55" dirty="0">
                <a:solidFill>
                  <a:srgbClr val="404040"/>
                </a:solidFill>
              </a:rPr>
              <a:t> </a:t>
            </a:r>
            <a:r>
              <a:rPr sz="2200" dirty="0">
                <a:solidFill>
                  <a:srgbClr val="404040"/>
                </a:solidFill>
              </a:rPr>
              <a:t>семья</a:t>
            </a:r>
            <a:r>
              <a:rPr sz="2200" spc="-55" dirty="0">
                <a:solidFill>
                  <a:srgbClr val="404040"/>
                </a:solidFill>
              </a:rPr>
              <a:t> </a:t>
            </a:r>
            <a:r>
              <a:rPr sz="2200" dirty="0">
                <a:solidFill>
                  <a:srgbClr val="404040"/>
                </a:solidFill>
              </a:rPr>
              <a:t>отеля</a:t>
            </a:r>
            <a:r>
              <a:rPr sz="2200" spc="-55" dirty="0">
                <a:solidFill>
                  <a:srgbClr val="404040"/>
                </a:solidFill>
              </a:rPr>
              <a:t> </a:t>
            </a:r>
            <a:r>
              <a:rPr sz="2200" dirty="0">
                <a:solidFill>
                  <a:srgbClr val="404040"/>
                </a:solidFill>
              </a:rPr>
              <a:t>Justiniano</a:t>
            </a:r>
            <a:r>
              <a:rPr sz="2200" spc="-75" dirty="0">
                <a:solidFill>
                  <a:srgbClr val="404040"/>
                </a:solidFill>
              </a:rPr>
              <a:t> </a:t>
            </a:r>
            <a:r>
              <a:rPr sz="2200" dirty="0">
                <a:solidFill>
                  <a:srgbClr val="404040"/>
                </a:solidFill>
              </a:rPr>
              <a:t>Park</a:t>
            </a:r>
            <a:r>
              <a:rPr sz="2200" spc="-80" dirty="0">
                <a:solidFill>
                  <a:srgbClr val="404040"/>
                </a:solidFill>
              </a:rPr>
              <a:t> </a:t>
            </a:r>
            <a:r>
              <a:rPr sz="2200" spc="-10" dirty="0">
                <a:solidFill>
                  <a:srgbClr val="404040"/>
                </a:solidFill>
              </a:rPr>
              <a:t>Conti,</a:t>
            </a:r>
            <a:endParaRPr sz="2200"/>
          </a:p>
        </p:txBody>
      </p:sp>
      <p:sp>
        <p:nvSpPr>
          <p:cNvPr id="3" name="object 3"/>
          <p:cNvSpPr txBox="1"/>
          <p:nvPr/>
        </p:nvSpPr>
        <p:spPr>
          <a:xfrm>
            <a:off x="895603" y="2027300"/>
            <a:ext cx="9036685" cy="1805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2375"/>
              </a:lnSpc>
              <a:spcBef>
                <a:spcPts val="105"/>
              </a:spcBef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22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нуждаемся</a:t>
            </a:r>
            <a:r>
              <a:rPr sz="22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вашей</a:t>
            </a:r>
            <a:r>
              <a:rPr sz="22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поддержке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22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передачи</a:t>
            </a:r>
            <a:r>
              <a:rPr sz="22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22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ресурсов</a:t>
            </a:r>
            <a:r>
              <a:rPr sz="22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будущим</a:t>
            </a:r>
            <a:endParaRPr sz="2200">
              <a:latin typeface="Calibri"/>
              <a:cs typeface="Calibri"/>
            </a:endParaRPr>
          </a:p>
          <a:p>
            <a:pPr marL="13335" algn="ctr">
              <a:lnSpc>
                <a:spcPts val="2115"/>
              </a:lnSpc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поколениям</a:t>
            </a:r>
            <a:r>
              <a:rPr sz="2200" spc="-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их</a:t>
            </a:r>
            <a:r>
              <a:rPr sz="22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наиболее</a:t>
            </a:r>
            <a:r>
              <a:rPr sz="22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эффективного</a:t>
            </a:r>
            <a:r>
              <a:rPr sz="22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использования.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ts val="2115"/>
              </a:lnSpc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22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осознаем,</a:t>
            </a:r>
            <a:r>
              <a:rPr sz="22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что</a:t>
            </a:r>
            <a:r>
              <a:rPr sz="22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обязаны</a:t>
            </a:r>
            <a:r>
              <a:rPr sz="22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природе,</a:t>
            </a:r>
            <a:r>
              <a:rPr sz="22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окружающей</a:t>
            </a:r>
            <a:r>
              <a:rPr sz="22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среде</a:t>
            </a:r>
            <a:r>
              <a:rPr sz="22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человечеству.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ts val="2115"/>
              </a:lnSpc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22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призываем</a:t>
            </a:r>
            <a:r>
              <a:rPr sz="22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22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гостей,</a:t>
            </a:r>
            <a:r>
              <a:rPr sz="22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сотрудников,</a:t>
            </a:r>
            <a:r>
              <a:rPr sz="22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поставщиков</a:t>
            </a:r>
            <a:r>
              <a:rPr sz="2200" spc="-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404040"/>
                </a:solidFill>
                <a:latin typeface="Calibri"/>
                <a:cs typeface="Calibri"/>
              </a:rPr>
              <a:t>всех</a:t>
            </a:r>
            <a:endParaRPr sz="2200">
              <a:latin typeface="Calibri"/>
              <a:cs typeface="Calibri"/>
            </a:endParaRPr>
          </a:p>
          <a:p>
            <a:pPr marL="3175" algn="ctr">
              <a:lnSpc>
                <a:spcPts val="2375"/>
              </a:lnSpc>
            </a:pP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заинтересованных</a:t>
            </a:r>
            <a:r>
              <a:rPr sz="22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сторон</a:t>
            </a:r>
            <a:r>
              <a:rPr sz="22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404040"/>
                </a:solidFill>
                <a:latin typeface="Calibri"/>
                <a:cs typeface="Calibri"/>
              </a:rPr>
              <a:t>к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 внимательному</a:t>
            </a:r>
            <a:r>
              <a:rPr sz="2200" spc="-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404040"/>
                </a:solidFill>
                <a:latin typeface="Calibri"/>
                <a:cs typeface="Calibri"/>
              </a:rPr>
              <a:t>отношению.</a:t>
            </a:r>
            <a:endParaRPr sz="2200">
              <a:latin typeface="Calibri"/>
              <a:cs typeface="Calibri"/>
            </a:endParaRPr>
          </a:p>
          <a:p>
            <a:pPr marL="6350" algn="ctr">
              <a:lnSpc>
                <a:spcPct val="100000"/>
              </a:lnSpc>
              <a:spcBef>
                <a:spcPts val="1110"/>
              </a:spcBef>
            </a:pPr>
            <a:r>
              <a:rPr sz="1500" spc="-5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3815" y="4538471"/>
            <a:ext cx="1868424" cy="181965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64793" y="611886"/>
            <a:ext cx="503682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Доклад</a:t>
            </a:r>
            <a:r>
              <a:rPr spc="-60" dirty="0"/>
              <a:t> </a:t>
            </a:r>
            <a:r>
              <a:rPr dirty="0"/>
              <a:t>о</a:t>
            </a:r>
            <a:r>
              <a:rPr spc="-75" dirty="0"/>
              <a:t> </a:t>
            </a:r>
            <a:r>
              <a:rPr dirty="0"/>
              <a:t>действиях</a:t>
            </a:r>
            <a:r>
              <a:rPr spc="-35" dirty="0"/>
              <a:t> </a:t>
            </a:r>
            <a:r>
              <a:rPr dirty="0"/>
              <a:t>по</a:t>
            </a:r>
            <a:r>
              <a:rPr spc="-95" dirty="0"/>
              <a:t> </a:t>
            </a:r>
            <a:r>
              <a:rPr dirty="0"/>
              <a:t>устойчивому</a:t>
            </a:r>
            <a:r>
              <a:rPr spc="-60" dirty="0"/>
              <a:t> </a:t>
            </a:r>
            <a:r>
              <a:rPr spc="-10" dirty="0"/>
              <a:t>развитию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863234" y="1066800"/>
            <a:ext cx="8133080" cy="2705100"/>
            <a:chOff x="863234" y="1066800"/>
            <a:chExt cx="8133080" cy="27051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3234" y="1085782"/>
              <a:ext cx="2045304" cy="26670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68168" y="1066800"/>
              <a:ext cx="2083181" cy="27049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88992" y="1066800"/>
              <a:ext cx="2086229" cy="270497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12863" y="1066800"/>
              <a:ext cx="2083180" cy="2704973"/>
            </a:xfrm>
            <a:prstGeom prst="rect">
              <a:avLst/>
            </a:prstGeom>
          </p:spPr>
        </p:pic>
      </p:grpSp>
      <p:sp>
        <p:nvSpPr>
          <p:cNvPr id="3" name="object 3"/>
          <p:cNvSpPr txBox="1"/>
          <p:nvPr/>
        </p:nvSpPr>
        <p:spPr>
          <a:xfrm>
            <a:off x="900785" y="4037152"/>
            <a:ext cx="8350884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буфетах,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помимо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местных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блюд,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проводим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турецкую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ночь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раз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неделю,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предлагая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нашим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гостям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восхитительные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турецкие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блюда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нашем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ресторане.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885812" y="593596"/>
            <a:ext cx="65817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Отчет о мерах в области устойчивого развития;</a:t>
            </a:r>
            <a:endParaRPr lang="tr-TR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Resim 8" descr="https://www.justinianohotels.com/park-conti/uploads/logo/logo_171413294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93" y="119207"/>
            <a:ext cx="988725" cy="388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3DB37DEF-4DC1-1242-6861-C0C822BC05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638" y="1232119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47ECD65A-962D-271B-9E6D-8B0FD861B0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638" y="4395976"/>
            <a:ext cx="3600000" cy="202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313BD7FE-84CA-AF21-35D7-37CDDD8EC8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40" y="1918485"/>
            <a:ext cx="270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293B6468-9F8C-EF80-52B2-5D641ABC5E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793" y="3961732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Resim 18">
            <a:extLst>
              <a:ext uri="{FF2B5EF4-FFF2-40B4-BE49-F238E27FC236}">
                <a16:creationId xmlns:a16="http://schemas.microsoft.com/office/drawing/2014/main" id="{4CC63927-C2F4-1B00-BEF6-F61989F979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793" y="196268"/>
            <a:ext cx="270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40746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31798" y="569468"/>
            <a:ext cx="341947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25" dirty="0"/>
              <a:t>Культура,</a:t>
            </a:r>
            <a:r>
              <a:rPr spc="-50" dirty="0"/>
              <a:t> </a:t>
            </a:r>
            <a:r>
              <a:rPr dirty="0"/>
              <a:t>Наследие</a:t>
            </a:r>
            <a:r>
              <a:rPr spc="-20" dirty="0"/>
              <a:t> </a:t>
            </a:r>
            <a:r>
              <a:rPr dirty="0"/>
              <a:t>и</a:t>
            </a:r>
            <a:r>
              <a:rPr spc="-40" dirty="0"/>
              <a:t> </a:t>
            </a:r>
            <a:r>
              <a:rPr spc="-10" dirty="0"/>
              <a:t>Ценности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8493" y="1731882"/>
            <a:ext cx="2752482" cy="279822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76215" y="1712976"/>
            <a:ext cx="4146676" cy="28360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31798" y="5017134"/>
            <a:ext cx="69615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еженедельных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турецких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вечерах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представляем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шоу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местными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традициями,</a:t>
            </a:r>
            <a:r>
              <a:rPr sz="18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такие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как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игра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"Калкан"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выступление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"Мевлана".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7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26084">
              <a:lnSpc>
                <a:spcPct val="100000"/>
              </a:lnSpc>
              <a:spcBef>
                <a:spcPts val="90"/>
              </a:spcBef>
            </a:pPr>
            <a:r>
              <a:rPr spc="-25" dirty="0"/>
              <a:t>Культура,</a:t>
            </a:r>
            <a:r>
              <a:rPr spc="-50" dirty="0"/>
              <a:t> </a:t>
            </a:r>
            <a:r>
              <a:rPr dirty="0"/>
              <a:t>Наследие</a:t>
            </a:r>
            <a:r>
              <a:rPr spc="-20" dirty="0"/>
              <a:t> </a:t>
            </a:r>
            <a:r>
              <a:rPr dirty="0"/>
              <a:t>и</a:t>
            </a:r>
            <a:r>
              <a:rPr spc="-50" dirty="0"/>
              <a:t> </a:t>
            </a:r>
            <a:r>
              <a:rPr spc="-10" dirty="0"/>
              <a:t>Ценности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3232" y="1619213"/>
            <a:ext cx="2139796" cy="279496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15704" y="1619213"/>
            <a:ext cx="2139796" cy="279496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52288" y="1581911"/>
            <a:ext cx="4344796" cy="285737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74825" y="4704029"/>
            <a:ext cx="7985759" cy="794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5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нашем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магазине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сувениров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территории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 отеля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представлены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продукты,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ts val="1939"/>
              </a:lnSpc>
              <a:spcBef>
                <a:spcPts val="140"/>
              </a:spcBef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отражающие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нашу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культуру,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такие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как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турецкий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кофе,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турецкие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лукумы,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баклава, изделия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из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меди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керамика.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26084">
              <a:lnSpc>
                <a:spcPct val="100000"/>
              </a:lnSpc>
              <a:spcBef>
                <a:spcPts val="90"/>
              </a:spcBef>
            </a:pPr>
            <a:r>
              <a:rPr spc="-25" dirty="0"/>
              <a:t>Культура,</a:t>
            </a:r>
            <a:r>
              <a:rPr spc="-50" dirty="0"/>
              <a:t> </a:t>
            </a:r>
            <a:r>
              <a:rPr dirty="0"/>
              <a:t>Наследие</a:t>
            </a:r>
            <a:r>
              <a:rPr spc="-20" dirty="0"/>
              <a:t> </a:t>
            </a:r>
            <a:r>
              <a:rPr dirty="0"/>
              <a:t>и</a:t>
            </a:r>
            <a:r>
              <a:rPr spc="-50" dirty="0"/>
              <a:t> </a:t>
            </a:r>
            <a:r>
              <a:rPr spc="-10" dirty="0"/>
              <a:t>Ценности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2117" y="1521615"/>
            <a:ext cx="2328778" cy="305111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72200" y="1502663"/>
            <a:ext cx="2366645" cy="30890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74825" y="4731461"/>
            <a:ext cx="8084820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лестнице,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ведущей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лобби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уровень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ресторана,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выставлены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образцы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картин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Османа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Хамди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Бея.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25" dirty="0"/>
              <a:t>Культура,</a:t>
            </a:r>
            <a:r>
              <a:rPr spc="-50" dirty="0"/>
              <a:t> </a:t>
            </a:r>
            <a:r>
              <a:rPr dirty="0"/>
              <a:t>Наследие</a:t>
            </a:r>
            <a:r>
              <a:rPr spc="-20" dirty="0"/>
              <a:t> </a:t>
            </a:r>
            <a:r>
              <a:rPr dirty="0"/>
              <a:t>и</a:t>
            </a:r>
            <a:r>
              <a:rPr spc="-50" dirty="0"/>
              <a:t> </a:t>
            </a:r>
            <a:r>
              <a:rPr spc="-10" dirty="0"/>
              <a:t>Ценности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2117" y="1521615"/>
            <a:ext cx="2328778" cy="305111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72200" y="1502663"/>
            <a:ext cx="2366645" cy="308902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>
              <a:lnSpc>
                <a:spcPct val="90100"/>
              </a:lnSpc>
              <a:spcBef>
                <a:spcPts val="315"/>
              </a:spcBef>
            </a:pPr>
            <a:r>
              <a:rPr dirty="0"/>
              <a:t>На</a:t>
            </a:r>
            <a:r>
              <a:rPr spc="-25" dirty="0"/>
              <a:t> </a:t>
            </a:r>
            <a:r>
              <a:rPr spc="-10" dirty="0"/>
              <a:t>входе</a:t>
            </a:r>
            <a:r>
              <a:rPr spc="-30" dirty="0"/>
              <a:t> </a:t>
            </a:r>
            <a:r>
              <a:rPr dirty="0"/>
              <a:t>в</a:t>
            </a:r>
            <a:r>
              <a:rPr spc="-20" dirty="0"/>
              <a:t> </a:t>
            </a:r>
            <a:r>
              <a:rPr dirty="0"/>
              <a:t>наш</a:t>
            </a:r>
            <a:r>
              <a:rPr spc="-20" dirty="0"/>
              <a:t> </a:t>
            </a:r>
            <a:r>
              <a:rPr spc="-10" dirty="0"/>
              <a:t>комплекс</a:t>
            </a:r>
            <a:r>
              <a:rPr spc="-40" dirty="0"/>
              <a:t> </a:t>
            </a:r>
            <a:r>
              <a:rPr dirty="0"/>
              <a:t>и</a:t>
            </a:r>
            <a:r>
              <a:rPr spc="-15" dirty="0"/>
              <a:t> </a:t>
            </a:r>
            <a:r>
              <a:rPr dirty="0"/>
              <a:t>в</a:t>
            </a:r>
            <a:r>
              <a:rPr spc="-20" dirty="0"/>
              <a:t> </a:t>
            </a:r>
            <a:r>
              <a:rPr dirty="0"/>
              <a:t>лобби</a:t>
            </a:r>
            <a:r>
              <a:rPr spc="-10" dirty="0"/>
              <a:t> расположены</a:t>
            </a:r>
            <a:r>
              <a:rPr spc="-20" dirty="0"/>
              <a:t> </a:t>
            </a:r>
            <a:r>
              <a:rPr spc="-10" dirty="0"/>
              <a:t>оливковые</a:t>
            </a:r>
            <a:r>
              <a:rPr spc="-55" dirty="0"/>
              <a:t> </a:t>
            </a:r>
            <a:r>
              <a:rPr dirty="0"/>
              <a:t>деревья,</a:t>
            </a:r>
            <a:r>
              <a:rPr spc="5" dirty="0"/>
              <a:t> </a:t>
            </a:r>
            <a:r>
              <a:rPr spc="-10" dirty="0"/>
              <a:t>которые являются</a:t>
            </a:r>
            <a:r>
              <a:rPr spc="-35" dirty="0"/>
              <a:t> </a:t>
            </a:r>
            <a:r>
              <a:rPr dirty="0"/>
              <a:t>местными</a:t>
            </a:r>
            <a:r>
              <a:rPr spc="-45" dirty="0"/>
              <a:t> </a:t>
            </a:r>
            <a:r>
              <a:rPr spc="-10" dirty="0"/>
              <a:t>растениями,</a:t>
            </a:r>
            <a:r>
              <a:rPr spc="-40" dirty="0"/>
              <a:t> </a:t>
            </a:r>
            <a:r>
              <a:rPr dirty="0"/>
              <a:t>и</a:t>
            </a:r>
            <a:r>
              <a:rPr spc="-45" dirty="0"/>
              <a:t> </a:t>
            </a:r>
            <a:r>
              <a:rPr dirty="0"/>
              <a:t>мы</a:t>
            </a:r>
            <a:r>
              <a:rPr spc="-40" dirty="0"/>
              <a:t> </a:t>
            </a:r>
            <a:r>
              <a:rPr spc="-10" dirty="0"/>
              <a:t>представляем</a:t>
            </a:r>
            <a:r>
              <a:rPr spc="-35" dirty="0"/>
              <a:t> </a:t>
            </a:r>
            <a:r>
              <a:rPr dirty="0"/>
              <a:t>наши</a:t>
            </a:r>
            <a:r>
              <a:rPr spc="-35" dirty="0"/>
              <a:t> </a:t>
            </a:r>
            <a:r>
              <a:rPr dirty="0"/>
              <a:t>растения</a:t>
            </a:r>
            <a:r>
              <a:rPr spc="-5" dirty="0"/>
              <a:t> </a:t>
            </a:r>
            <a:r>
              <a:rPr dirty="0"/>
              <a:t>с</a:t>
            </a:r>
            <a:r>
              <a:rPr spc="-30" dirty="0"/>
              <a:t> </a:t>
            </a:r>
            <a:r>
              <a:rPr spc="-10" dirty="0"/>
              <a:t>помощью информационных</a:t>
            </a:r>
            <a:r>
              <a:rPr spc="-65" dirty="0"/>
              <a:t> </a:t>
            </a:r>
            <a:r>
              <a:rPr spc="-10" dirty="0"/>
              <a:t>текстов </a:t>
            </a:r>
            <a:r>
              <a:rPr dirty="0"/>
              <a:t>с</a:t>
            </a:r>
            <a:r>
              <a:rPr spc="-25" dirty="0"/>
              <a:t> </a:t>
            </a:r>
            <a:r>
              <a:rPr dirty="0"/>
              <a:t>QR-</a:t>
            </a:r>
            <a:r>
              <a:rPr spc="-10" dirty="0"/>
              <a:t>кодами,</a:t>
            </a:r>
            <a:r>
              <a:rPr spc="-75" dirty="0"/>
              <a:t> </a:t>
            </a:r>
            <a:r>
              <a:rPr spc="-10" dirty="0"/>
              <a:t>расположенных</a:t>
            </a:r>
            <a:r>
              <a:rPr spc="-40" dirty="0"/>
              <a:t> </a:t>
            </a:r>
            <a:r>
              <a:rPr dirty="0"/>
              <a:t>перед</a:t>
            </a:r>
            <a:r>
              <a:rPr spc="15" dirty="0"/>
              <a:t> </a:t>
            </a:r>
            <a:r>
              <a:rPr spc="-10" dirty="0"/>
              <a:t>деревьями.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7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25" dirty="0"/>
              <a:t>Культура,</a:t>
            </a:r>
            <a:r>
              <a:rPr spc="-50" dirty="0"/>
              <a:t> </a:t>
            </a:r>
            <a:r>
              <a:rPr dirty="0"/>
              <a:t>Наследие</a:t>
            </a:r>
            <a:r>
              <a:rPr spc="-20" dirty="0"/>
              <a:t> </a:t>
            </a:r>
            <a:r>
              <a:rPr dirty="0"/>
              <a:t>и</a:t>
            </a:r>
            <a:r>
              <a:rPr spc="-50" dirty="0"/>
              <a:t> </a:t>
            </a:r>
            <a:r>
              <a:rPr spc="-10" dirty="0"/>
              <a:t>Ценности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2117" y="1521615"/>
            <a:ext cx="2328778" cy="305111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28753" y="1521615"/>
            <a:ext cx="2328626" cy="305111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66304" y="1502663"/>
            <a:ext cx="2366645" cy="308902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>
              <a:lnSpc>
                <a:spcPct val="90100"/>
              </a:lnSpc>
              <a:spcBef>
                <a:spcPts val="315"/>
              </a:spcBef>
            </a:pPr>
            <a:r>
              <a:rPr dirty="0"/>
              <a:t>В</a:t>
            </a:r>
            <a:r>
              <a:rPr spc="-35" dirty="0"/>
              <a:t> </a:t>
            </a:r>
            <a:r>
              <a:rPr dirty="0"/>
              <a:t>нашем</a:t>
            </a:r>
            <a:r>
              <a:rPr spc="-50" dirty="0"/>
              <a:t> </a:t>
            </a:r>
            <a:r>
              <a:rPr dirty="0"/>
              <a:t>ресторане Barbeque</a:t>
            </a:r>
            <a:r>
              <a:rPr spc="20" dirty="0"/>
              <a:t> </a:t>
            </a:r>
            <a:r>
              <a:rPr dirty="0"/>
              <a:t>A</a:t>
            </a:r>
            <a:r>
              <a:rPr spc="-40" dirty="0"/>
              <a:t> </a:t>
            </a:r>
            <a:r>
              <a:rPr dirty="0"/>
              <a:t>La</a:t>
            </a:r>
            <a:r>
              <a:rPr spc="-35" dirty="0"/>
              <a:t> </a:t>
            </a:r>
            <a:r>
              <a:rPr dirty="0"/>
              <a:t>Carte</a:t>
            </a:r>
            <a:r>
              <a:rPr spc="-15" dirty="0"/>
              <a:t> </a:t>
            </a:r>
            <a:r>
              <a:rPr dirty="0"/>
              <a:t>мы</a:t>
            </a:r>
            <a:r>
              <a:rPr spc="-35" dirty="0"/>
              <a:t> </a:t>
            </a:r>
            <a:r>
              <a:rPr dirty="0"/>
              <a:t>предлагаем</a:t>
            </a:r>
            <a:r>
              <a:rPr spc="-30" dirty="0"/>
              <a:t> </a:t>
            </a:r>
            <a:r>
              <a:rPr dirty="0"/>
              <a:t>нашим</a:t>
            </a:r>
            <a:r>
              <a:rPr spc="-55" dirty="0"/>
              <a:t> </a:t>
            </a:r>
            <a:r>
              <a:rPr dirty="0"/>
              <a:t>гостям</a:t>
            </a:r>
            <a:r>
              <a:rPr spc="-50" dirty="0"/>
              <a:t> </a:t>
            </a:r>
            <a:r>
              <a:rPr dirty="0"/>
              <a:t>услуги</a:t>
            </a:r>
            <a:r>
              <a:rPr spc="-50" dirty="0"/>
              <a:t> </a:t>
            </a:r>
            <a:r>
              <a:rPr dirty="0"/>
              <a:t>A</a:t>
            </a:r>
            <a:r>
              <a:rPr spc="-40" dirty="0"/>
              <a:t> </a:t>
            </a:r>
            <a:r>
              <a:rPr spc="-25" dirty="0"/>
              <a:t>La </a:t>
            </a:r>
            <a:r>
              <a:rPr dirty="0"/>
              <a:t>Carte,</a:t>
            </a:r>
            <a:r>
              <a:rPr spc="-25" dirty="0"/>
              <a:t> </a:t>
            </a:r>
            <a:r>
              <a:rPr spc="-10" dirty="0"/>
              <a:t>отражающие</a:t>
            </a:r>
            <a:r>
              <a:rPr spc="-50" dirty="0"/>
              <a:t> </a:t>
            </a:r>
            <a:r>
              <a:rPr dirty="0"/>
              <a:t>турецкую</a:t>
            </a:r>
            <a:r>
              <a:rPr spc="-20" dirty="0"/>
              <a:t> </a:t>
            </a:r>
            <a:r>
              <a:rPr dirty="0"/>
              <a:t>кухню,</a:t>
            </a:r>
            <a:r>
              <a:rPr spc="-45" dirty="0"/>
              <a:t> </a:t>
            </a:r>
            <a:r>
              <a:rPr dirty="0"/>
              <a:t>шесть</a:t>
            </a:r>
            <a:r>
              <a:rPr spc="-30" dirty="0"/>
              <a:t> </a:t>
            </a:r>
            <a:r>
              <a:rPr dirty="0"/>
              <a:t>дней</a:t>
            </a:r>
            <a:r>
              <a:rPr spc="-40" dirty="0"/>
              <a:t> </a:t>
            </a:r>
            <a:r>
              <a:rPr dirty="0"/>
              <a:t>в</a:t>
            </a:r>
            <a:r>
              <a:rPr spc="-45" dirty="0"/>
              <a:t> </a:t>
            </a:r>
            <a:r>
              <a:rPr spc="-10" dirty="0"/>
              <a:t>неделю.</a:t>
            </a:r>
            <a:r>
              <a:rPr spc="-25" dirty="0"/>
              <a:t> </a:t>
            </a:r>
            <a:r>
              <a:rPr dirty="0"/>
              <a:t>Кроме</a:t>
            </a:r>
            <a:r>
              <a:rPr spc="-55" dirty="0"/>
              <a:t> </a:t>
            </a:r>
            <a:r>
              <a:rPr dirty="0"/>
              <a:t>того,</a:t>
            </a:r>
            <a:r>
              <a:rPr spc="-45" dirty="0"/>
              <a:t> </a:t>
            </a:r>
            <a:r>
              <a:rPr dirty="0"/>
              <a:t>в</a:t>
            </a:r>
            <a:r>
              <a:rPr spc="-45" dirty="0"/>
              <a:t> </a:t>
            </a:r>
            <a:r>
              <a:rPr spc="-20" dirty="0"/>
              <a:t>этом </a:t>
            </a:r>
            <a:r>
              <a:rPr dirty="0"/>
              <a:t>ресторане</a:t>
            </a:r>
            <a:r>
              <a:rPr spc="-40" dirty="0"/>
              <a:t> </a:t>
            </a:r>
            <a:r>
              <a:rPr spc="-10" dirty="0"/>
              <a:t>представлены</a:t>
            </a:r>
            <a:r>
              <a:rPr spc="-30" dirty="0"/>
              <a:t> </a:t>
            </a:r>
            <a:r>
              <a:rPr spc="-10" dirty="0"/>
              <a:t>декоративные</a:t>
            </a:r>
            <a:r>
              <a:rPr spc="-50" dirty="0"/>
              <a:t> </a:t>
            </a:r>
            <a:r>
              <a:rPr spc="-10" dirty="0"/>
              <a:t>изделия,</a:t>
            </a:r>
            <a:r>
              <a:rPr spc="-85" dirty="0"/>
              <a:t> </a:t>
            </a:r>
            <a:r>
              <a:rPr spc="-10" dirty="0"/>
              <a:t>отражающие</a:t>
            </a:r>
            <a:r>
              <a:rPr spc="-75" dirty="0"/>
              <a:t> </a:t>
            </a:r>
            <a:r>
              <a:rPr dirty="0"/>
              <a:t>турецкую</a:t>
            </a:r>
            <a:r>
              <a:rPr spc="-40" dirty="0"/>
              <a:t> </a:t>
            </a:r>
            <a:r>
              <a:rPr spc="-10" dirty="0"/>
              <a:t>культуру.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31798" y="641350"/>
            <a:ext cx="341757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25" dirty="0"/>
              <a:t>Культура,</a:t>
            </a:r>
            <a:r>
              <a:rPr spc="-50" dirty="0"/>
              <a:t> </a:t>
            </a:r>
            <a:r>
              <a:rPr dirty="0"/>
              <a:t>Наследие</a:t>
            </a:r>
            <a:r>
              <a:rPr spc="-20" dirty="0"/>
              <a:t> </a:t>
            </a:r>
            <a:r>
              <a:rPr dirty="0"/>
              <a:t>и</a:t>
            </a:r>
            <a:r>
              <a:rPr spc="-50" dirty="0"/>
              <a:t> </a:t>
            </a:r>
            <a:r>
              <a:rPr spc="-10" dirty="0"/>
              <a:t>Ценности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57272" y="1255775"/>
            <a:ext cx="5353685" cy="310730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4967" y="4626940"/>
            <a:ext cx="1007173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Услуги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нашем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турецком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хамаме,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которые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доступны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всех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гостей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(поскребание,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пена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т.д.),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отражают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нашу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культуру.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13205" y="769061"/>
            <a:ext cx="341693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Культура,</a:t>
            </a:r>
            <a:r>
              <a:rPr spc="-60" dirty="0"/>
              <a:t> </a:t>
            </a:r>
            <a:r>
              <a:rPr dirty="0"/>
              <a:t>Наследие</a:t>
            </a:r>
            <a:r>
              <a:rPr spc="-25" dirty="0"/>
              <a:t> </a:t>
            </a:r>
            <a:r>
              <a:rPr dirty="0"/>
              <a:t>и</a:t>
            </a:r>
            <a:r>
              <a:rPr spc="-60" dirty="0"/>
              <a:t> </a:t>
            </a:r>
            <a:r>
              <a:rPr spc="-10" dirty="0"/>
              <a:t>Ценности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6383" y="1347216"/>
            <a:ext cx="4358640" cy="370301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24653" y="2363470"/>
            <a:ext cx="450405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нашем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сайте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доступна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общая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информация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об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Анталии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гостей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сотрудников. Содержимое</a:t>
            </a:r>
            <a:r>
              <a:rPr sz="18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информации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включает:</a:t>
            </a:r>
            <a:r>
              <a:rPr sz="1800" spc="5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историю</a:t>
            </a:r>
            <a:r>
              <a:rPr sz="18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Анталии,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места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посещения,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правила,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которые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необходимо</a:t>
            </a:r>
            <a:r>
              <a:rPr sz="18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соблюдать</a:t>
            </a:r>
            <a:r>
              <a:rPr sz="18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во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время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национальных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религиозных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праздников.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11732" y="1187323"/>
            <a:ext cx="559117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Наши</a:t>
            </a:r>
            <a:r>
              <a:rPr spc="-15" dirty="0"/>
              <a:t> </a:t>
            </a:r>
            <a:r>
              <a:rPr dirty="0"/>
              <a:t>закупки</a:t>
            </a:r>
            <a:r>
              <a:rPr spc="-50" dirty="0"/>
              <a:t> </a:t>
            </a:r>
            <a:r>
              <a:rPr dirty="0"/>
              <a:t>с</a:t>
            </a:r>
            <a:r>
              <a:rPr spc="-40" dirty="0"/>
              <a:t> </a:t>
            </a:r>
            <a:r>
              <a:rPr dirty="0"/>
              <a:t>учетом</a:t>
            </a:r>
            <a:r>
              <a:rPr spc="-40" dirty="0"/>
              <a:t> </a:t>
            </a:r>
            <a:r>
              <a:rPr dirty="0"/>
              <a:t>охраны</a:t>
            </a:r>
            <a:r>
              <a:rPr spc="-20" dirty="0"/>
              <a:t> </a:t>
            </a:r>
            <a:r>
              <a:rPr spc="-10" dirty="0"/>
              <a:t>окружающей</a:t>
            </a:r>
            <a:r>
              <a:rPr spc="-55" dirty="0"/>
              <a:t> </a:t>
            </a:r>
            <a:r>
              <a:rPr spc="-10" dirty="0"/>
              <a:t>среды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1732" y="1838325"/>
            <a:ext cx="886015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При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выборе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поставщиков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проверяем,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являются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ли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они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местными,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соблюдают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ли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принципы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экологической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ответственности</a:t>
            </a:r>
            <a:r>
              <a:rPr sz="18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честной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торговли,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оцениваем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их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этим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критериям.</a:t>
            </a:r>
            <a:endParaRPr sz="1800">
              <a:latin typeface="Calibri"/>
              <a:cs typeface="Calibri"/>
            </a:endParaRPr>
          </a:p>
          <a:p>
            <a:pPr marL="12700" marR="1524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предпочитаем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сыпучие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продукты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вместо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упаковки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(например,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сыпучее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варенье).</a:t>
            </a:r>
            <a:r>
              <a:rPr sz="1800" spc="5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стараемся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закупать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напитки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формате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постмикс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(минимум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10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л)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или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бочках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(50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л).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Выбирая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местных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поставщиков,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вносим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вклад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экономику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региона.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ставим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перед</a:t>
            </a:r>
            <a:r>
              <a:rPr sz="18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собой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цель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снизить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количество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одноразовых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продуктов,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чтобы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уменьшить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объем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отходов.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30325" y="460959"/>
            <a:ext cx="41370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Дети</a:t>
            </a:r>
            <a:r>
              <a:rPr sz="1800" spc="-10" dirty="0"/>
              <a:t> </a:t>
            </a:r>
            <a:r>
              <a:rPr sz="1800" dirty="0"/>
              <a:t>и</a:t>
            </a:r>
            <a:r>
              <a:rPr sz="1800" spc="-35" dirty="0"/>
              <a:t> </a:t>
            </a:r>
            <a:r>
              <a:rPr sz="1800" dirty="0"/>
              <a:t>Люди</a:t>
            </a:r>
            <a:r>
              <a:rPr sz="1800" spc="-50" dirty="0"/>
              <a:t> </a:t>
            </a:r>
            <a:r>
              <a:rPr sz="1800" dirty="0"/>
              <a:t>с</a:t>
            </a:r>
            <a:r>
              <a:rPr sz="1800" spc="-35" dirty="0"/>
              <a:t> </a:t>
            </a:r>
            <a:r>
              <a:rPr sz="1800" dirty="0"/>
              <a:t>Обычными</a:t>
            </a:r>
            <a:r>
              <a:rPr sz="1800" spc="-30" dirty="0"/>
              <a:t> </a:t>
            </a:r>
            <a:r>
              <a:rPr sz="1800" spc="-10" dirty="0"/>
              <a:t>Потребностями</a:t>
            </a:r>
            <a:endParaRPr sz="1800"/>
          </a:p>
        </p:txBody>
      </p:sp>
      <p:pic>
        <p:nvPicPr>
          <p:cNvPr id="10" name="object 10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61416" y="862583"/>
            <a:ext cx="6308090" cy="5417820"/>
            <a:chOff x="661416" y="862583"/>
            <a:chExt cx="6308090" cy="54178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0345" y="3551530"/>
              <a:ext cx="2072754" cy="27097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1416" y="862583"/>
              <a:ext cx="2110613" cy="27445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79192" y="862583"/>
              <a:ext cx="2128901" cy="276898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79192" y="3511245"/>
              <a:ext cx="2128901" cy="276898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5256" y="2340863"/>
              <a:ext cx="2253869" cy="2936621"/>
            </a:xfrm>
            <a:prstGeom prst="rect">
              <a:avLst/>
            </a:prstGeom>
          </p:spPr>
        </p:pic>
      </p:grpSp>
      <p:sp>
        <p:nvSpPr>
          <p:cNvPr id="3" name="object 3"/>
          <p:cNvSpPr txBox="1"/>
          <p:nvPr/>
        </p:nvSpPr>
        <p:spPr>
          <a:xfrm>
            <a:off x="7076947" y="2422347"/>
            <a:ext cx="2880360" cy="261874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10"/>
              </a:spcBef>
            </a:pP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7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нашем</a:t>
            </a:r>
            <a:r>
              <a:rPr sz="17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комплексе</a:t>
            </a:r>
            <a:r>
              <a:rPr sz="17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имеется</a:t>
            </a:r>
            <a:r>
              <a:rPr sz="17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50" dirty="0">
                <a:solidFill>
                  <a:srgbClr val="404040"/>
                </a:solidFill>
                <a:latin typeface="Calibri"/>
                <a:cs typeface="Calibri"/>
              </a:rPr>
              <a:t>6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комнат</a:t>
            </a:r>
            <a:r>
              <a:rPr sz="17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7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инвалидов,</a:t>
            </a:r>
            <a:r>
              <a:rPr sz="17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7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Calibri"/>
                <a:cs typeface="Calibri"/>
              </a:rPr>
              <a:t>наши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гости</a:t>
            </a:r>
            <a:r>
              <a:rPr sz="17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7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особыми</a:t>
            </a:r>
            <a:endParaRPr sz="1700">
              <a:latin typeface="Calibri"/>
              <a:cs typeface="Calibri"/>
            </a:endParaRPr>
          </a:p>
          <a:p>
            <a:pPr marL="12700" algn="just">
              <a:lnSpc>
                <a:spcPts val="1730"/>
              </a:lnSpc>
            </a:pP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потребностями</a:t>
            </a:r>
            <a:r>
              <a:rPr sz="17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Calibri"/>
                <a:cs typeface="Calibri"/>
              </a:rPr>
              <a:t>могут</a:t>
            </a:r>
            <a:endParaRPr sz="1700">
              <a:latin typeface="Calibri"/>
              <a:cs typeface="Calibri"/>
            </a:endParaRPr>
          </a:p>
          <a:p>
            <a:pPr marL="12700" marR="191770">
              <a:lnSpc>
                <a:spcPct val="90000"/>
              </a:lnSpc>
              <a:spcBef>
                <a:spcPts val="105"/>
              </a:spcBef>
            </a:pP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беспрепятственно</a:t>
            </a:r>
            <a:r>
              <a:rPr sz="17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добраться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от</a:t>
            </a:r>
            <a:r>
              <a:rPr sz="17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входа</a:t>
            </a:r>
            <a:r>
              <a:rPr sz="17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7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здание</a:t>
            </a:r>
            <a:r>
              <a:rPr sz="17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до</a:t>
            </a:r>
            <a:r>
              <a:rPr sz="17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Calibri"/>
                <a:cs typeface="Calibri"/>
              </a:rPr>
              <a:t>пляжа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благодаря</a:t>
            </a:r>
            <a:r>
              <a:rPr sz="17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нашим</a:t>
            </a:r>
            <a:r>
              <a:rPr sz="17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рампам</a:t>
            </a:r>
            <a:r>
              <a:rPr sz="17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5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endParaRPr sz="1700">
              <a:latin typeface="Calibri"/>
              <a:cs typeface="Calibri"/>
            </a:endParaRPr>
          </a:p>
          <a:p>
            <a:pPr marL="12700">
              <a:lnSpc>
                <a:spcPts val="1730"/>
              </a:lnSpc>
            </a:pP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лифтам.</a:t>
            </a:r>
            <a:r>
              <a:rPr sz="17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Кроме</a:t>
            </a:r>
            <a:r>
              <a:rPr sz="17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того,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7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нашей</a:t>
            </a:r>
            <a:endParaRPr sz="1700">
              <a:latin typeface="Calibri"/>
              <a:cs typeface="Calibri"/>
            </a:endParaRPr>
          </a:p>
          <a:p>
            <a:pPr marL="12700" marR="506730">
              <a:lnSpc>
                <a:spcPct val="90100"/>
              </a:lnSpc>
              <a:spcBef>
                <a:spcPts val="110"/>
              </a:spcBef>
            </a:pP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парковке</a:t>
            </a:r>
            <a:r>
              <a:rPr sz="17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предусмотрены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места,</a:t>
            </a:r>
            <a:r>
              <a:rPr sz="17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отведенные </a:t>
            </a:r>
            <a:r>
              <a:rPr sz="1700" spc="-25" dirty="0">
                <a:solidFill>
                  <a:srgbClr val="404040"/>
                </a:solidFill>
                <a:latin typeface="Calibri"/>
                <a:cs typeface="Calibri"/>
              </a:rPr>
              <a:t>для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инвалидов.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30961" y="893162"/>
            <a:ext cx="511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1800" b="1" dirty="0" err="1"/>
              <a:t>Дети</a:t>
            </a:r>
            <a:r>
              <a:rPr lang="tr-TR" sz="1800" b="1" dirty="0"/>
              <a:t> и </a:t>
            </a:r>
            <a:r>
              <a:rPr lang="tr-TR" sz="1800" b="1" dirty="0" err="1"/>
              <a:t>лица</a:t>
            </a:r>
            <a:r>
              <a:rPr lang="tr-TR" sz="1800" b="1" dirty="0"/>
              <a:t> с </a:t>
            </a:r>
            <a:r>
              <a:rPr lang="tr-TR" sz="1800" b="1" dirty="0" err="1"/>
              <a:t>особыми</a:t>
            </a:r>
            <a:r>
              <a:rPr lang="tr-TR" sz="1800" b="1" dirty="0"/>
              <a:t> </a:t>
            </a:r>
            <a:r>
              <a:rPr lang="tr-TR" sz="1800" b="1" dirty="0" err="1"/>
              <a:t>потребностями</a:t>
            </a:r>
            <a:r>
              <a:rPr lang="tr-TR" sz="1800" dirty="0"/>
              <a:t>.  </a:t>
            </a:r>
            <a:endParaRPr lang="tr-T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530961" y="5592680"/>
            <a:ext cx="9231875" cy="960520"/>
          </a:xfrm>
        </p:spPr>
        <p:txBody>
          <a:bodyPr>
            <a:normAutofit/>
          </a:bodyPr>
          <a:lstStyle/>
          <a:p>
            <a:r>
              <a:rPr lang="tr-TR" dirty="0" err="1"/>
              <a:t>Имеется</a:t>
            </a:r>
            <a:r>
              <a:rPr lang="tr-TR" dirty="0"/>
              <a:t> </a:t>
            </a:r>
            <a:r>
              <a:rPr lang="tr-TR" dirty="0" err="1"/>
              <a:t>мини-клуб</a:t>
            </a:r>
            <a:r>
              <a:rPr lang="tr-TR" dirty="0"/>
              <a:t>, </a:t>
            </a:r>
            <a:r>
              <a:rPr lang="tr-TR" dirty="0" err="1"/>
              <a:t>где</a:t>
            </a:r>
            <a:r>
              <a:rPr lang="tr-TR" dirty="0"/>
              <a:t> </a:t>
            </a:r>
            <a:r>
              <a:rPr lang="tr-TR" dirty="0" err="1"/>
              <a:t>наши</a:t>
            </a:r>
            <a:r>
              <a:rPr lang="tr-TR" dirty="0"/>
              <a:t> </a:t>
            </a:r>
            <a:r>
              <a:rPr lang="tr-TR" dirty="0" err="1"/>
              <a:t>дети</a:t>
            </a:r>
            <a:r>
              <a:rPr lang="tr-TR" dirty="0"/>
              <a:t> </a:t>
            </a:r>
            <a:r>
              <a:rPr lang="tr-TR" dirty="0" err="1"/>
              <a:t>могут</a:t>
            </a:r>
            <a:r>
              <a:rPr lang="tr-TR" dirty="0"/>
              <a:t> </a:t>
            </a:r>
            <a:r>
              <a:rPr lang="tr-TR" dirty="0" err="1"/>
              <a:t>безопасно</a:t>
            </a:r>
            <a:r>
              <a:rPr lang="tr-TR" dirty="0"/>
              <a:t> и с </a:t>
            </a:r>
            <a:r>
              <a:rPr lang="tr-TR" dirty="0" err="1"/>
              <a:t>удовольствием</a:t>
            </a:r>
            <a:r>
              <a:rPr lang="tr-TR" dirty="0"/>
              <a:t> </a:t>
            </a:r>
            <a:r>
              <a:rPr lang="tr-TR" dirty="0" err="1"/>
              <a:t>проводить</a:t>
            </a:r>
            <a:r>
              <a:rPr lang="tr-TR" dirty="0"/>
              <a:t> </a:t>
            </a:r>
            <a:r>
              <a:rPr lang="tr-TR" dirty="0" err="1"/>
              <a:t>время</a:t>
            </a:r>
            <a:r>
              <a:rPr lang="tr-TR" dirty="0"/>
              <a:t>.</a:t>
            </a:r>
          </a:p>
          <a:p>
            <a:r>
              <a:rPr lang="tr-TR" dirty="0"/>
              <a:t>В </a:t>
            </a:r>
            <a:r>
              <a:rPr lang="tr-TR" dirty="0" err="1"/>
              <a:t>зоне</a:t>
            </a:r>
            <a:r>
              <a:rPr lang="tr-TR" dirty="0"/>
              <a:t> </a:t>
            </a:r>
            <a:r>
              <a:rPr lang="tr-TR" dirty="0" err="1"/>
              <a:t>мини-клуба</a:t>
            </a:r>
            <a:r>
              <a:rPr lang="tr-TR" dirty="0"/>
              <a:t> </a:t>
            </a:r>
            <a:r>
              <a:rPr lang="tr-TR" dirty="0" err="1"/>
              <a:t>предусмотрены</a:t>
            </a:r>
            <a:r>
              <a:rPr lang="tr-TR" dirty="0"/>
              <a:t> </a:t>
            </a:r>
            <a:r>
              <a:rPr lang="tr-TR" b="1" dirty="0" err="1"/>
              <a:t>раковины</a:t>
            </a:r>
            <a:r>
              <a:rPr lang="tr-TR" b="1" dirty="0"/>
              <a:t> и </a:t>
            </a:r>
            <a:r>
              <a:rPr lang="tr-TR" b="1" dirty="0" err="1"/>
              <a:t>туалеты</a:t>
            </a:r>
            <a:r>
              <a:rPr lang="tr-TR" b="1" dirty="0"/>
              <a:t>, </a:t>
            </a:r>
            <a:r>
              <a:rPr lang="tr-TR" b="1" dirty="0" err="1"/>
              <a:t>соответствующие</a:t>
            </a:r>
            <a:r>
              <a:rPr lang="tr-TR" b="1" dirty="0"/>
              <a:t> </a:t>
            </a:r>
            <a:r>
              <a:rPr lang="tr-TR" b="1" dirty="0" err="1"/>
              <a:t>росту</a:t>
            </a:r>
            <a:r>
              <a:rPr lang="tr-TR" b="1" dirty="0"/>
              <a:t> и </a:t>
            </a:r>
            <a:r>
              <a:rPr lang="tr-TR" b="1" dirty="0" err="1"/>
              <a:t>потребностям</a:t>
            </a:r>
            <a:r>
              <a:rPr lang="tr-TR" b="1" dirty="0"/>
              <a:t> </a:t>
            </a:r>
            <a:r>
              <a:rPr lang="tr-TR" b="1" dirty="0" err="1"/>
              <a:t>детей</a:t>
            </a:r>
            <a:r>
              <a:rPr lang="tr-TR" dirty="0"/>
              <a:t>.</a:t>
            </a:r>
            <a:endParaRPr lang="tr-TR" dirty="0"/>
          </a:p>
        </p:txBody>
      </p:sp>
      <p:pic>
        <p:nvPicPr>
          <p:cNvPr id="7" name="Resim 6" descr="https://www.justinianohotels.com/park-conti/uploads/logo/logo_171413294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93" y="119207"/>
            <a:ext cx="988725" cy="388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8" y="1629000"/>
            <a:ext cx="270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386" y="1629000"/>
            <a:ext cx="270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614" y="1629000"/>
            <a:ext cx="270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842" y="1629000"/>
            <a:ext cx="270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71420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16990" y="895988"/>
            <a:ext cx="511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1800" b="1" dirty="0" err="1" smtClean="0"/>
              <a:t>Дети</a:t>
            </a:r>
            <a:r>
              <a:rPr lang="tr-TR" sz="1800" b="1" dirty="0" smtClean="0"/>
              <a:t> </a:t>
            </a:r>
            <a:r>
              <a:rPr lang="tr-TR" sz="1800" b="1" dirty="0"/>
              <a:t>и </a:t>
            </a:r>
            <a:r>
              <a:rPr lang="tr-TR" sz="1800" b="1" dirty="0" err="1"/>
              <a:t>лица</a:t>
            </a:r>
            <a:r>
              <a:rPr lang="tr-TR" sz="1800" b="1" dirty="0"/>
              <a:t> с </a:t>
            </a:r>
            <a:r>
              <a:rPr lang="tr-TR" sz="1800" b="1" dirty="0" err="1"/>
              <a:t>особыми</a:t>
            </a:r>
            <a:r>
              <a:rPr lang="tr-TR" sz="1800" b="1" dirty="0"/>
              <a:t> </a:t>
            </a:r>
            <a:r>
              <a:rPr lang="tr-TR" sz="1800" b="1" dirty="0" err="1"/>
              <a:t>потребностями</a:t>
            </a:r>
            <a:r>
              <a:rPr lang="tr-TR" sz="1800" dirty="0"/>
              <a:t>.  </a:t>
            </a:r>
            <a:endParaRPr lang="tr-T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1173018" y="5652657"/>
            <a:ext cx="8047182" cy="697343"/>
          </a:xfrm>
        </p:spPr>
        <p:txBody>
          <a:bodyPr>
            <a:normAutofit fontScale="92500"/>
          </a:bodyPr>
          <a:lstStyle/>
          <a:p>
            <a:r>
              <a:rPr lang="tr-TR" dirty="0" err="1"/>
              <a:t>Для</a:t>
            </a:r>
            <a:r>
              <a:rPr lang="tr-TR" dirty="0"/>
              <a:t> </a:t>
            </a:r>
            <a:r>
              <a:rPr lang="tr-TR" dirty="0" err="1"/>
              <a:t>наших</a:t>
            </a:r>
            <a:r>
              <a:rPr lang="tr-TR" dirty="0"/>
              <a:t> </a:t>
            </a:r>
            <a:r>
              <a:rPr lang="tr-TR" dirty="0" err="1"/>
              <a:t>маленьких</a:t>
            </a:r>
            <a:r>
              <a:rPr lang="tr-TR" dirty="0"/>
              <a:t> </a:t>
            </a:r>
            <a:r>
              <a:rPr lang="tr-TR" dirty="0" err="1"/>
              <a:t>гостей</a:t>
            </a:r>
            <a:r>
              <a:rPr lang="tr-TR" dirty="0"/>
              <a:t> </a:t>
            </a:r>
            <a:r>
              <a:rPr lang="tr-TR" dirty="0" err="1"/>
              <a:t>предусмотрен</a:t>
            </a:r>
            <a:r>
              <a:rPr lang="tr-TR" dirty="0"/>
              <a:t> </a:t>
            </a:r>
            <a:r>
              <a:rPr lang="tr-TR" b="1" dirty="0" err="1"/>
              <a:t>буфет</a:t>
            </a:r>
            <a:r>
              <a:rPr lang="tr-TR" b="1" dirty="0"/>
              <a:t>, </a:t>
            </a:r>
            <a:r>
              <a:rPr lang="tr-TR" b="1" dirty="0" err="1"/>
              <a:t>удобный</a:t>
            </a:r>
            <a:r>
              <a:rPr lang="tr-TR" b="1" dirty="0"/>
              <a:t> </a:t>
            </a:r>
            <a:r>
              <a:rPr lang="tr-TR" b="1" dirty="0" err="1"/>
              <a:t>для</a:t>
            </a:r>
            <a:r>
              <a:rPr lang="tr-TR" b="1" dirty="0"/>
              <a:t> </a:t>
            </a:r>
            <a:r>
              <a:rPr lang="tr-TR" b="1" dirty="0" err="1"/>
              <a:t>самостоятельного</a:t>
            </a:r>
            <a:r>
              <a:rPr lang="tr-TR" b="1" dirty="0"/>
              <a:t> </a:t>
            </a:r>
            <a:r>
              <a:rPr lang="tr-TR" b="1" dirty="0" err="1"/>
              <a:t>доступа</a:t>
            </a:r>
            <a:r>
              <a:rPr lang="tr-TR" b="1" dirty="0"/>
              <a:t> </a:t>
            </a:r>
            <a:r>
              <a:rPr lang="tr-TR" b="1" dirty="0" err="1"/>
              <a:t>детей</a:t>
            </a:r>
            <a:r>
              <a:rPr lang="tr-TR" dirty="0"/>
              <a:t>, а </a:t>
            </a:r>
            <a:r>
              <a:rPr lang="tr-TR" dirty="0" err="1"/>
              <a:t>для</a:t>
            </a:r>
            <a:r>
              <a:rPr lang="tr-TR" dirty="0"/>
              <a:t> </a:t>
            </a:r>
            <a:r>
              <a:rPr lang="tr-TR" dirty="0" err="1"/>
              <a:t>гостей</a:t>
            </a:r>
            <a:r>
              <a:rPr lang="tr-TR" dirty="0"/>
              <a:t> с </a:t>
            </a:r>
            <a:r>
              <a:rPr lang="tr-TR" dirty="0" err="1"/>
              <a:t>особыми</a:t>
            </a:r>
            <a:r>
              <a:rPr lang="tr-TR" dirty="0"/>
              <a:t> </a:t>
            </a:r>
            <a:r>
              <a:rPr lang="tr-TR" dirty="0" err="1"/>
              <a:t>потребностями</a:t>
            </a:r>
            <a:r>
              <a:rPr lang="tr-TR" dirty="0"/>
              <a:t> — </a:t>
            </a:r>
            <a:r>
              <a:rPr lang="tr-TR" b="1" dirty="0" err="1"/>
              <a:t>диетический</a:t>
            </a:r>
            <a:r>
              <a:rPr lang="tr-TR" b="1" dirty="0"/>
              <a:t> </a:t>
            </a:r>
            <a:r>
              <a:rPr lang="tr-TR" b="1" dirty="0" err="1"/>
              <a:t>буфет</a:t>
            </a:r>
            <a:r>
              <a:rPr lang="tr-TR" dirty="0"/>
              <a:t>.  </a:t>
            </a:r>
            <a:endParaRPr lang="tr-TR" sz="1700" dirty="0"/>
          </a:p>
        </p:txBody>
      </p:sp>
      <p:pic>
        <p:nvPicPr>
          <p:cNvPr id="7" name="Resim 6" descr="https://www.justinianohotels.com/park-conti/uploads/logo/logo_1714132944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93" y="119207"/>
            <a:ext cx="988725" cy="388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474" y="1629000"/>
            <a:ext cx="270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90" y="1629000"/>
            <a:ext cx="270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959" y="1629000"/>
            <a:ext cx="270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957727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ject 15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96416" y="769061"/>
            <a:ext cx="320357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Отчет</a:t>
            </a:r>
            <a:r>
              <a:rPr spc="-40" dirty="0"/>
              <a:t> </a:t>
            </a:r>
            <a:r>
              <a:rPr dirty="0"/>
              <a:t>о</a:t>
            </a:r>
            <a:r>
              <a:rPr spc="-70" dirty="0"/>
              <a:t> </a:t>
            </a:r>
            <a:r>
              <a:rPr dirty="0"/>
              <a:t>устойчивом</a:t>
            </a:r>
            <a:r>
              <a:rPr spc="-60" dirty="0"/>
              <a:t> </a:t>
            </a:r>
            <a:r>
              <a:rPr spc="-10" dirty="0"/>
              <a:t>развитии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62217" y="2322016"/>
            <a:ext cx="2864485" cy="5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indent="-88900">
              <a:lnSpc>
                <a:spcPct val="100000"/>
              </a:lnSpc>
              <a:spcBef>
                <a:spcPts val="100"/>
              </a:spcBef>
              <a:buClr>
                <a:srgbClr val="9FB6C0"/>
              </a:buClr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spc="-35" dirty="0">
                <a:latin typeface="Calibri"/>
                <a:cs typeface="Calibri"/>
              </a:rPr>
              <a:t>Годовая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норма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потребления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электроэнергии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человека;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6" name="Grafik 15">
            <a:extLst>
              <a:ext uri="{FF2B5EF4-FFF2-40B4-BE49-F238E27FC236}">
                <a16:creationId xmlns:a16="http://schemas.microsoft.com/office/drawing/2014/main" id="{00000000-0008-0000-05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973897"/>
              </p:ext>
            </p:extLst>
          </p:nvPr>
        </p:nvGraphicFramePr>
        <p:xfrm>
          <a:off x="683640" y="1828800"/>
          <a:ext cx="495516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30325" y="569468"/>
            <a:ext cx="320294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Отчет</a:t>
            </a:r>
            <a:r>
              <a:rPr spc="-10" dirty="0"/>
              <a:t> </a:t>
            </a:r>
            <a:r>
              <a:rPr dirty="0"/>
              <a:t>о</a:t>
            </a:r>
            <a:r>
              <a:rPr spc="-40" dirty="0"/>
              <a:t> </a:t>
            </a:r>
            <a:r>
              <a:rPr spc="-10" dirty="0"/>
              <a:t>устойчивом</a:t>
            </a:r>
            <a:r>
              <a:rPr spc="-30" dirty="0"/>
              <a:t> </a:t>
            </a:r>
            <a:r>
              <a:rPr spc="-10" dirty="0"/>
              <a:t>развитии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38885" y="969644"/>
            <a:ext cx="8850630" cy="47244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90"/>
              </a:spcBef>
            </a:pPr>
            <a:r>
              <a:rPr sz="2000" dirty="0">
                <a:latin typeface="Calibri"/>
                <a:cs typeface="Calibri"/>
              </a:rPr>
              <a:t>Наши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меры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экономии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электроэнергии;</a:t>
            </a:r>
            <a:endParaRPr sz="2000" dirty="0">
              <a:latin typeface="Calibri"/>
              <a:cs typeface="Calibri"/>
            </a:endParaRPr>
          </a:p>
          <a:p>
            <a:pPr marL="103505" indent="-90805">
              <a:lnSpc>
                <a:spcPts val="1945"/>
              </a:lnSpc>
              <a:spcBef>
                <a:spcPts val="1565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используем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всю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дневную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теплоту для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предварительного</a:t>
            </a:r>
            <a:r>
              <a:rPr sz="18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нагрева,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благодаря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чему</a:t>
            </a:r>
            <a:endParaRPr sz="1800" dirty="0">
              <a:latin typeface="Calibri"/>
              <a:cs typeface="Calibri"/>
            </a:endParaRPr>
          </a:p>
          <a:p>
            <a:pPr marL="104139">
              <a:lnSpc>
                <a:spcPts val="1945"/>
              </a:lnSpc>
            </a:pPr>
            <a:r>
              <a:rPr sz="1800" spc="-10" dirty="0" err="1">
                <a:solidFill>
                  <a:srgbClr val="404040"/>
                </a:solidFill>
                <a:latin typeface="Calibri"/>
                <a:cs typeface="Calibri"/>
              </a:rPr>
              <a:t>получаем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tr-TR" dirty="0" smtClean="0">
                <a:solidFill>
                  <a:srgbClr val="404040"/>
                </a:solidFill>
                <a:latin typeface="Calibri"/>
                <a:cs typeface="Calibri"/>
              </a:rPr>
              <a:t>83,07</a:t>
            </a:r>
            <a:r>
              <a:rPr sz="1800" dirty="0" smtClean="0">
                <a:solidFill>
                  <a:srgbClr val="404040"/>
                </a:solidFill>
                <a:latin typeface="Calibri"/>
                <a:cs typeface="Calibri"/>
              </a:rPr>
              <a:t>%</a:t>
            </a:r>
            <a:r>
              <a:rPr sz="1800" spc="-45" dirty="0" smtClean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горячей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воды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из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дневного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тепла,</a:t>
            </a:r>
            <a:endParaRPr sz="1800" dirty="0">
              <a:latin typeface="Calibri"/>
              <a:cs typeface="Calibri"/>
            </a:endParaRPr>
          </a:p>
          <a:p>
            <a:pPr marL="103505" indent="-90805">
              <a:lnSpc>
                <a:spcPts val="1945"/>
              </a:lnSpc>
              <a:spcBef>
                <a:spcPts val="960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Летом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получаем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горячую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воду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благодаря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тепловым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насосам,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без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работы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котла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endParaRPr sz="1800" dirty="0">
              <a:latin typeface="Calibri"/>
              <a:cs typeface="Calibri"/>
            </a:endParaRPr>
          </a:p>
          <a:p>
            <a:pPr marL="104139">
              <a:lnSpc>
                <a:spcPts val="1945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использованием</a:t>
            </a:r>
            <a:r>
              <a:rPr sz="18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солнечной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энергии,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не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нарушая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комфорт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 гостей.</a:t>
            </a:r>
            <a:endParaRPr sz="1800" dirty="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spcBef>
                <a:spcPts val="985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выбираем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инверторные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кондиционеры,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чтобы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эффективно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использовать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энергию.</a:t>
            </a:r>
            <a:endParaRPr sz="1800" dirty="0">
              <a:latin typeface="Calibri"/>
              <a:cs typeface="Calibri"/>
            </a:endParaRPr>
          </a:p>
          <a:p>
            <a:pPr marL="104139" marR="247650" indent="-91440">
              <a:lnSpc>
                <a:spcPct val="80000"/>
              </a:lnSpc>
              <a:spcBef>
                <a:spcPts val="1395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104139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номерах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установлена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карточная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система: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даже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если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карта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вставлена,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система отопления/охлаждения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отключается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при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открытии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любого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окна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или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балконной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двери.</a:t>
            </a:r>
            <a:endParaRPr sz="1800" dirty="0">
              <a:latin typeface="Calibri"/>
              <a:cs typeface="Calibri"/>
            </a:endParaRPr>
          </a:p>
          <a:p>
            <a:pPr marL="104139" marR="128905" indent="-91440">
              <a:lnSpc>
                <a:spcPct val="80000"/>
              </a:lnSpc>
              <a:spcBef>
                <a:spcPts val="1395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104139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За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последние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годы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приобрели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все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новые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устройства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(мини-бар,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кондиционер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т.д.)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класса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A+,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чтобы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эффективно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использовать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электроэнергию.</a:t>
            </a:r>
            <a:endParaRPr sz="1800" dirty="0">
              <a:latin typeface="Calibri"/>
              <a:cs typeface="Calibri"/>
            </a:endParaRPr>
          </a:p>
          <a:p>
            <a:pPr marL="104139" marR="1458595" indent="-91440">
              <a:lnSpc>
                <a:spcPct val="80000"/>
              </a:lnSpc>
              <a:spcBef>
                <a:spcPts val="1415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104139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Освещение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конференц-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залах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разделено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зоны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используется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мере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необходимости.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95"/>
              </a:spcBef>
              <a:buClr>
                <a:srgbClr val="5FCAEE"/>
              </a:buClr>
              <a:buFont typeface="Arial MT"/>
              <a:buChar char="•"/>
            </a:pPr>
            <a:endParaRPr sz="1800" dirty="0">
              <a:latin typeface="Calibri"/>
              <a:cs typeface="Calibri"/>
            </a:endParaRPr>
          </a:p>
          <a:p>
            <a:pPr marL="103505" indent="-90805">
              <a:lnSpc>
                <a:spcPts val="1945"/>
              </a:lnSpc>
              <a:buClr>
                <a:srgbClr val="5FCAEE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Наше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освещение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состоит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из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светодиодных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ламп,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общественных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туалетах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установлено</a:t>
            </a:r>
            <a:endParaRPr sz="1800" dirty="0">
              <a:latin typeface="Calibri"/>
              <a:cs typeface="Calibri"/>
            </a:endParaRPr>
          </a:p>
          <a:p>
            <a:pPr marL="104139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освещение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датчиками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движения.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ject 21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167180" y="1788363"/>
            <a:ext cx="345440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25" dirty="0" smtClean="0">
                <a:latin typeface="Calibri"/>
                <a:cs typeface="Calibri"/>
              </a:rPr>
              <a:t>LNG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4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67180" y="1287525"/>
            <a:ext cx="320294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Отчет</a:t>
            </a:r>
            <a:r>
              <a:rPr spc="-10" dirty="0"/>
              <a:t> </a:t>
            </a:r>
            <a:r>
              <a:rPr dirty="0"/>
              <a:t>о</a:t>
            </a:r>
            <a:r>
              <a:rPr spc="-40" dirty="0"/>
              <a:t> </a:t>
            </a:r>
            <a:r>
              <a:rPr spc="-10" dirty="0"/>
              <a:t>устойчивом</a:t>
            </a:r>
            <a:r>
              <a:rPr spc="-30" dirty="0"/>
              <a:t> </a:t>
            </a:r>
            <a:r>
              <a:rPr spc="-10" dirty="0"/>
              <a:t>развитии</a:t>
            </a:r>
          </a:p>
        </p:txBody>
      </p:sp>
      <p:sp>
        <p:nvSpPr>
          <p:cNvPr id="25" name="object 17"/>
          <p:cNvSpPr txBox="1"/>
          <p:nvPr/>
        </p:nvSpPr>
        <p:spPr>
          <a:xfrm>
            <a:off x="6708011" y="2747771"/>
            <a:ext cx="32727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indent="-88900">
              <a:lnSpc>
                <a:spcPct val="100000"/>
              </a:lnSpc>
              <a:spcBef>
                <a:spcPts val="100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lang="ru-RU" sz="1800" spc="-35" dirty="0" smtClean="0">
                <a:latin typeface="Calibri"/>
                <a:cs typeface="Calibri"/>
              </a:rPr>
              <a:t>Ежегодное потребление СПГ на душу населения</a:t>
            </a:r>
            <a:r>
              <a:rPr sz="1800" spc="-10" dirty="0" smtClean="0">
                <a:latin typeface="Calibri"/>
                <a:cs typeface="Calibri"/>
              </a:rPr>
              <a:t>;</a:t>
            </a:r>
            <a:endParaRPr sz="1800" dirty="0">
              <a:latin typeface="Calibri"/>
              <a:cs typeface="Calibri"/>
            </a:endParaRPr>
          </a:p>
        </p:txBody>
      </p:sp>
      <p:graphicFrame>
        <p:nvGraphicFramePr>
          <p:cNvPr id="26" name="Grafik 25">
            <a:extLst>
              <a:ext uri="{FF2B5EF4-FFF2-40B4-BE49-F238E27FC236}">
                <a16:creationId xmlns:a16="http://schemas.microsoft.com/office/drawing/2014/main" id="{00000000-0008-0000-0500-00001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1460090"/>
              </p:ext>
            </p:extLst>
          </p:nvPr>
        </p:nvGraphicFramePr>
        <p:xfrm>
          <a:off x="914400" y="2279595"/>
          <a:ext cx="4953000" cy="3435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ject 18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67180" y="1287525"/>
            <a:ext cx="320294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Отчет</a:t>
            </a:r>
            <a:r>
              <a:rPr spc="-10" dirty="0"/>
              <a:t> </a:t>
            </a:r>
            <a:r>
              <a:rPr dirty="0"/>
              <a:t>о</a:t>
            </a:r>
            <a:r>
              <a:rPr spc="-40" dirty="0"/>
              <a:t> </a:t>
            </a:r>
            <a:r>
              <a:rPr spc="-10" dirty="0"/>
              <a:t>устойчивом</a:t>
            </a:r>
            <a:r>
              <a:rPr spc="-30" dirty="0"/>
              <a:t> </a:t>
            </a:r>
            <a:r>
              <a:rPr spc="-10" dirty="0"/>
              <a:t>развитии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167180" y="1788363"/>
            <a:ext cx="339534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dirty="0" err="1">
                <a:latin typeface="Calibri"/>
                <a:cs typeface="Calibri"/>
              </a:rPr>
              <a:t>Дизельное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10" dirty="0" err="1" smtClean="0">
                <a:latin typeface="Calibri"/>
                <a:cs typeface="Calibri"/>
              </a:rPr>
              <a:t>топливо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79285" y="2881121"/>
            <a:ext cx="32727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indent="-88900">
              <a:lnSpc>
                <a:spcPct val="100000"/>
              </a:lnSpc>
              <a:spcBef>
                <a:spcPts val="100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spc="-35" dirty="0">
                <a:latin typeface="Calibri"/>
                <a:cs typeface="Calibri"/>
              </a:rPr>
              <a:t>Годовая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норма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потребления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дизельного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топлива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человека;</a:t>
            </a:r>
            <a:endParaRPr sz="1800" dirty="0">
              <a:latin typeface="Calibri"/>
              <a:cs typeface="Calibri"/>
            </a:endParaRPr>
          </a:p>
        </p:txBody>
      </p:sp>
      <p:graphicFrame>
        <p:nvGraphicFramePr>
          <p:cNvPr id="19" name="Grafik 18">
            <a:extLst>
              <a:ext uri="{FF2B5EF4-FFF2-40B4-BE49-F238E27FC236}">
                <a16:creationId xmlns:a16="http://schemas.microsoft.com/office/drawing/2014/main" id="{00000000-0008-0000-05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3781588"/>
              </p:ext>
            </p:extLst>
          </p:nvPr>
        </p:nvGraphicFramePr>
        <p:xfrm>
          <a:off x="990600" y="2395601"/>
          <a:ext cx="5181600" cy="3243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ject 20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107135" y="1178432"/>
            <a:ext cx="320611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Отчет</a:t>
            </a:r>
            <a:r>
              <a:rPr spc="-35" dirty="0"/>
              <a:t> </a:t>
            </a:r>
            <a:r>
              <a:rPr dirty="0"/>
              <a:t>о</a:t>
            </a:r>
            <a:r>
              <a:rPr spc="-60" dirty="0"/>
              <a:t> </a:t>
            </a:r>
            <a:r>
              <a:rPr dirty="0"/>
              <a:t>устойчивом</a:t>
            </a:r>
            <a:r>
              <a:rPr spc="-55" dirty="0"/>
              <a:t> </a:t>
            </a:r>
            <a:r>
              <a:rPr spc="-10" dirty="0"/>
              <a:t>развитии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107135" y="1758442"/>
            <a:ext cx="80200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spc="-10" dirty="0">
                <a:latin typeface="Calibri"/>
                <a:cs typeface="Calibri"/>
              </a:rPr>
              <a:t>Бензин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79285" y="2881121"/>
            <a:ext cx="28575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0160">
              <a:lnSpc>
                <a:spcPct val="100000"/>
              </a:lnSpc>
              <a:spcBef>
                <a:spcPts val="100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spc="-35" dirty="0">
                <a:latin typeface="Calibri"/>
                <a:cs typeface="Calibri"/>
              </a:rPr>
              <a:t>	Годовая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норма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потребления </a:t>
            </a:r>
            <a:r>
              <a:rPr sz="1800" dirty="0">
                <a:latin typeface="Calibri"/>
                <a:cs typeface="Calibri"/>
              </a:rPr>
              <a:t>бензина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человека;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21" name="Grafik 20">
            <a:extLst>
              <a:ext uri="{FF2B5EF4-FFF2-40B4-BE49-F238E27FC236}">
                <a16:creationId xmlns:a16="http://schemas.microsoft.com/office/drawing/2014/main" id="{00000000-0008-0000-05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4481987"/>
              </p:ext>
            </p:extLst>
          </p:nvPr>
        </p:nvGraphicFramePr>
        <p:xfrm>
          <a:off x="653795" y="2177415"/>
          <a:ext cx="5289805" cy="3613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741984" y="1072459"/>
            <a:ext cx="3206750" cy="826769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dirty="0">
                <a:latin typeface="Calibri"/>
                <a:cs typeface="Calibri"/>
              </a:rPr>
              <a:t>Отчет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устойчивом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развитии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000" dirty="0">
                <a:latin typeface="Calibri"/>
                <a:cs typeface="Calibri"/>
              </a:rPr>
              <a:t>Карта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Рисков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Воды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7783" y="1953704"/>
            <a:ext cx="10267061" cy="4128388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37031" y="1148511"/>
            <a:ext cx="3202940" cy="910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5200"/>
              </a:lnSpc>
              <a:spcBef>
                <a:spcPts val="100"/>
              </a:spcBef>
            </a:pPr>
            <a:r>
              <a:rPr dirty="0"/>
              <a:t>Отчет</a:t>
            </a:r>
            <a:r>
              <a:rPr spc="-10" dirty="0"/>
              <a:t> </a:t>
            </a:r>
            <a:r>
              <a:rPr dirty="0"/>
              <a:t>о</a:t>
            </a:r>
            <a:r>
              <a:rPr spc="-40" dirty="0"/>
              <a:t> </a:t>
            </a:r>
            <a:r>
              <a:rPr spc="-10" dirty="0"/>
              <a:t>устойчивом</a:t>
            </a:r>
            <a:r>
              <a:rPr spc="-30" dirty="0"/>
              <a:t> </a:t>
            </a:r>
            <a:r>
              <a:rPr spc="-10" dirty="0"/>
              <a:t>развитии </a:t>
            </a:r>
            <a:r>
              <a:rPr dirty="0"/>
              <a:t>Карта</a:t>
            </a:r>
            <a:r>
              <a:rPr spc="-55" dirty="0"/>
              <a:t> </a:t>
            </a:r>
            <a:r>
              <a:rPr dirty="0"/>
              <a:t>Рисков</a:t>
            </a:r>
            <a:r>
              <a:rPr spc="-70" dirty="0"/>
              <a:t> </a:t>
            </a:r>
            <a:r>
              <a:rPr spc="-20" dirty="0"/>
              <a:t>Воды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37031" y="2238832"/>
            <a:ext cx="8914765" cy="2770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239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Согласно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заявлению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Фонда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охраны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природы,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Анталия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была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отмечена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списке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городов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с </a:t>
            </a:r>
            <a:r>
              <a:rPr sz="1800" dirty="0">
                <a:latin typeface="Calibri"/>
                <a:cs typeface="Calibri"/>
              </a:rPr>
              <a:t>высоким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уровнем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риска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водным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ресурсам,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поэтому,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управляя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водными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ресурсами,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мы </a:t>
            </a:r>
            <a:r>
              <a:rPr sz="1800" dirty="0">
                <a:latin typeface="Calibri"/>
                <a:cs typeface="Calibri"/>
              </a:rPr>
              <a:t>должны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противостоять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подходам,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игнорирующим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природу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 </a:t>
            </a:r>
            <a:r>
              <a:rPr sz="1800" spc="-10" dirty="0">
                <a:latin typeface="Calibri"/>
                <a:cs typeface="Calibri"/>
              </a:rPr>
              <a:t>неустойчивым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практикам, одновременно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реализуя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наши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действия.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Как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предприятие,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ставящее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перед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собой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целью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охрану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природных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ресурсов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их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наиболее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эффективное</a:t>
            </a:r>
            <a:r>
              <a:rPr sz="1800" spc="-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использование,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мы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должны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проводить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необходимые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обучения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20" dirty="0">
                <a:latin typeface="Calibri"/>
                <a:cs typeface="Calibri"/>
              </a:rPr>
              <a:t> сотрудников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информировать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наших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гостей,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чтобы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повысить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осведомленность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внести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вклад.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Мы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продолжаем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свою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деятельность,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охраняя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природные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ресурсы,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особенно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стране,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которая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сталкивается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проблемой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нехватки</a:t>
            </a:r>
            <a:r>
              <a:rPr sz="1800" spc="-10" dirty="0">
                <a:latin typeface="Calibri"/>
                <a:cs typeface="Calibri"/>
              </a:rPr>
              <a:t> воды.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ject 24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67180" y="1287525"/>
            <a:ext cx="320294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Отчет</a:t>
            </a:r>
            <a:r>
              <a:rPr spc="-10" dirty="0"/>
              <a:t> </a:t>
            </a:r>
            <a:r>
              <a:rPr dirty="0"/>
              <a:t>о</a:t>
            </a:r>
            <a:r>
              <a:rPr spc="-40" dirty="0"/>
              <a:t> </a:t>
            </a:r>
            <a:r>
              <a:rPr spc="-10" dirty="0"/>
              <a:t>устойчивом</a:t>
            </a:r>
            <a:r>
              <a:rPr spc="-30" dirty="0"/>
              <a:t> </a:t>
            </a:r>
            <a:r>
              <a:rPr spc="-10" dirty="0"/>
              <a:t>развитии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17716" y="2814954"/>
            <a:ext cx="365506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0160">
              <a:lnSpc>
                <a:spcPct val="100000"/>
              </a:lnSpc>
              <a:spcBef>
                <a:spcPts val="100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91440" algn="l"/>
              </a:tabLst>
            </a:pPr>
            <a:r>
              <a:rPr sz="1800" dirty="0">
                <a:latin typeface="Calibri"/>
                <a:cs typeface="Calibri"/>
              </a:rPr>
              <a:t>	В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связи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-10" dirty="0">
                <a:latin typeface="Calibri"/>
                <a:cs typeface="Calibri"/>
              </a:rPr>
              <a:t> изменениями,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которые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мы </a:t>
            </a:r>
            <a:r>
              <a:rPr sz="1800" dirty="0">
                <a:latin typeface="Calibri"/>
                <a:cs typeface="Calibri"/>
              </a:rPr>
              <a:t>внесли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повышения </a:t>
            </a:r>
            <a:r>
              <a:rPr sz="1800" spc="-20" dirty="0">
                <a:latin typeface="Calibri"/>
                <a:cs typeface="Calibri"/>
              </a:rPr>
              <a:t>удовлетворенности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гостей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благосостояния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сотрудников,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объем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потребления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воды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увеличился.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25" name="Grafik 24">
            <a:extLst>
              <a:ext uri="{FF2B5EF4-FFF2-40B4-BE49-F238E27FC236}">
                <a16:creationId xmlns:a16="http://schemas.microsoft.com/office/drawing/2014/main" id="{00000000-0008-0000-0500-00000F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1776405"/>
              </p:ext>
            </p:extLst>
          </p:nvPr>
        </p:nvGraphicFramePr>
        <p:xfrm>
          <a:off x="667418" y="2121694"/>
          <a:ext cx="5047581" cy="3440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90"/>
              </a:spcBef>
            </a:pPr>
            <a:r>
              <a:rPr dirty="0"/>
              <a:t>Отчет</a:t>
            </a:r>
            <a:r>
              <a:rPr spc="-10" dirty="0"/>
              <a:t> </a:t>
            </a:r>
            <a:r>
              <a:rPr dirty="0"/>
              <a:t>о</a:t>
            </a:r>
            <a:r>
              <a:rPr spc="-40" dirty="0"/>
              <a:t> </a:t>
            </a:r>
            <a:r>
              <a:rPr spc="-10" dirty="0"/>
              <a:t>устойчивом</a:t>
            </a:r>
            <a:r>
              <a:rPr spc="-30" dirty="0"/>
              <a:t> </a:t>
            </a:r>
            <a:r>
              <a:rPr spc="-10" dirty="0"/>
              <a:t>развитии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865124" y="1531696"/>
            <a:ext cx="8353425" cy="3484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используем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экономичные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аэраторы</a:t>
            </a:r>
            <a:r>
              <a:rPr sz="18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кранах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душах.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0"/>
              </a:spcBef>
              <a:buClr>
                <a:srgbClr val="5FCAEE"/>
              </a:buClr>
              <a:buFont typeface="Arial MT"/>
              <a:buChar char="•"/>
            </a:pPr>
            <a:endParaRPr sz="180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5FCAEE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общих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зонах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установлены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сенсорные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краны.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25"/>
              </a:spcBef>
              <a:buClr>
                <a:srgbClr val="5FCAEE"/>
              </a:buClr>
              <a:buFont typeface="Arial MT"/>
              <a:buChar char="•"/>
            </a:pPr>
            <a:endParaRPr sz="180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5FCAEE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Полив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садов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осуществляется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использованием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системы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спринклеров.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25"/>
              </a:spcBef>
              <a:buClr>
                <a:srgbClr val="5FCAEE"/>
              </a:buClr>
              <a:buFont typeface="Arial MT"/>
              <a:buChar char="•"/>
            </a:pPr>
            <a:endParaRPr sz="1800">
              <a:latin typeface="Calibri"/>
              <a:cs typeface="Calibri"/>
            </a:endParaRPr>
          </a:p>
          <a:p>
            <a:pPr marL="103505" indent="-90805">
              <a:lnSpc>
                <a:spcPts val="2055"/>
              </a:lnSpc>
              <a:buClr>
                <a:srgbClr val="5FCAEE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2021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году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половине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туалетов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номерах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общих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зонах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установлены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унитазы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с</a:t>
            </a:r>
            <a:endParaRPr sz="1800">
              <a:latin typeface="Calibri"/>
              <a:cs typeface="Calibri"/>
            </a:endParaRPr>
          </a:p>
          <a:p>
            <a:pPr marL="103505" marR="5080">
              <a:lnSpc>
                <a:spcPts val="1939"/>
              </a:lnSpc>
              <a:spcBef>
                <a:spcPts val="140"/>
              </a:spcBef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двумя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кнопками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слива: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одна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малых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сливов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(3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литра), другая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больших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(6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литров).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Остальные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номера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планируется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заменить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ближайшие</a:t>
            </a:r>
            <a:r>
              <a:rPr sz="18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годы.</a:t>
            </a:r>
            <a:endParaRPr sz="1800">
              <a:latin typeface="Calibri"/>
              <a:cs typeface="Calibri"/>
            </a:endParaRPr>
          </a:p>
          <a:p>
            <a:pPr marL="103505" marR="45720" indent="-91440">
              <a:lnSpc>
                <a:spcPts val="1939"/>
              </a:lnSpc>
              <a:spcBef>
                <a:spcPts val="1430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номерах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зонах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сотрудников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размещены</a:t>
            </a:r>
            <a:r>
              <a:rPr sz="18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информационные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плакаты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и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фотографии,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напоминающие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о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бережном использовании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воды.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55142" y="828801"/>
            <a:ext cx="3331058" cy="3808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400" spc="-10" dirty="0"/>
              <a:t>Управление</a:t>
            </a:r>
            <a:r>
              <a:rPr spc="-45" dirty="0"/>
              <a:t> </a:t>
            </a:r>
            <a:r>
              <a:rPr spc="-10" dirty="0"/>
              <a:t>Отходами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5142" y="1828800"/>
            <a:ext cx="9059545" cy="2150269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02870" marR="163830" indent="-90170">
              <a:lnSpc>
                <a:spcPct val="70700"/>
              </a:lnSpc>
              <a:spcBef>
                <a:spcPts val="640"/>
              </a:spcBef>
              <a:buClr>
                <a:srgbClr val="5FCAEE"/>
              </a:buClr>
              <a:buFont typeface="Arial MT"/>
              <a:buChar char="•"/>
              <a:tabLst>
                <a:tab pos="104139" algn="l"/>
              </a:tabLst>
            </a:pP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поддерживаем переработку,</a:t>
            </a:r>
            <a:r>
              <a:rPr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осуществляя</a:t>
            </a:r>
            <a:r>
              <a:rPr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сортировку</a:t>
            </a:r>
            <a:r>
              <a:rPr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отходов</a:t>
            </a:r>
            <a:r>
              <a:rPr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месте и</a:t>
            </a:r>
            <a:r>
              <a:rPr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работая</a:t>
            </a:r>
            <a:r>
              <a:rPr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 err="1">
                <a:solidFill>
                  <a:srgbClr val="404040"/>
                </a:solidFill>
                <a:latin typeface="Calibri"/>
                <a:cs typeface="Calibri"/>
              </a:rPr>
              <a:t>лицензированными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 err="1" smtClean="0">
                <a:solidFill>
                  <a:srgbClr val="404040"/>
                </a:solidFill>
                <a:latin typeface="Calibri"/>
                <a:cs typeface="Calibri"/>
              </a:rPr>
              <a:t>компаниями</a:t>
            </a:r>
            <a:r>
              <a:rPr spc="-40" dirty="0" smtClean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утилизации.</a:t>
            </a:r>
            <a:endParaRPr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0"/>
              </a:spcBef>
              <a:buClr>
                <a:srgbClr val="5FCAEE"/>
              </a:buClr>
              <a:buFont typeface="Arial MT"/>
              <a:buChar char="•"/>
            </a:pPr>
            <a:endParaRPr dirty="0">
              <a:latin typeface="Calibri"/>
              <a:cs typeface="Calibri"/>
            </a:endParaRPr>
          </a:p>
          <a:p>
            <a:pPr marL="102870" marR="643890" indent="-90170">
              <a:lnSpc>
                <a:spcPct val="70700"/>
              </a:lnSpc>
              <a:buClr>
                <a:srgbClr val="5FCAEE"/>
              </a:buClr>
              <a:buFont typeface="Arial MT"/>
              <a:buChar char="•"/>
              <a:tabLst>
                <a:tab pos="104139" algn="l"/>
              </a:tabLst>
            </a:pP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Сначала</a:t>
            </a:r>
            <a:r>
              <a:rPr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собираем</a:t>
            </a:r>
            <a:r>
              <a:rPr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отходы, отсортированные</a:t>
            </a:r>
            <a:r>
              <a:rPr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типу,</a:t>
            </a:r>
            <a:r>
              <a:rPr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соответствующих</a:t>
            </a:r>
            <a:r>
              <a:rPr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местах</a:t>
            </a:r>
            <a:r>
              <a:rPr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хранения,</a:t>
            </a:r>
            <a:r>
              <a:rPr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а</a:t>
            </a:r>
            <a:r>
              <a:rPr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 err="1">
                <a:solidFill>
                  <a:srgbClr val="404040"/>
                </a:solidFill>
                <a:latin typeface="Calibri"/>
                <a:cs typeface="Calibri"/>
              </a:rPr>
              <a:t>затем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 err="1" smtClean="0">
                <a:solidFill>
                  <a:srgbClr val="404040"/>
                </a:solidFill>
                <a:latin typeface="Calibri"/>
                <a:cs typeface="Calibri"/>
              </a:rPr>
              <a:t>передаем</a:t>
            </a:r>
            <a:r>
              <a:rPr spc="-40" dirty="0" smtClean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их</a:t>
            </a:r>
            <a:r>
              <a:rPr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лицензированным</a:t>
            </a:r>
            <a:r>
              <a:rPr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компаниям,</a:t>
            </a:r>
            <a:r>
              <a:rPr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с</a:t>
            </a:r>
            <a:r>
              <a:rPr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которыми</a:t>
            </a:r>
            <a:r>
              <a:rPr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сотрудничаем.</a:t>
            </a:r>
            <a:endParaRPr dirty="0">
              <a:latin typeface="Calibri"/>
              <a:cs typeface="Calibri"/>
            </a:endParaRPr>
          </a:p>
          <a:p>
            <a:pPr marL="102870" indent="-90170">
              <a:lnSpc>
                <a:spcPts val="1525"/>
              </a:lnSpc>
              <a:spcBef>
                <a:spcPts val="865"/>
              </a:spcBef>
              <a:buClr>
                <a:srgbClr val="5FCAEE"/>
              </a:buClr>
              <a:buFont typeface="Arial MT"/>
              <a:buChar char="•"/>
              <a:tabLst>
                <a:tab pos="102870" algn="l"/>
              </a:tabLst>
            </a:pP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Внутри</a:t>
            </a:r>
            <a:r>
              <a:rPr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комплекса</a:t>
            </a:r>
            <a:r>
              <a:rPr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общественных</a:t>
            </a:r>
            <a:r>
              <a:rPr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зонах</a:t>
            </a:r>
            <a:r>
              <a:rPr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разместили</a:t>
            </a:r>
            <a:r>
              <a:rPr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контейнеры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для 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сортировки</a:t>
            </a:r>
            <a:r>
              <a:rPr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отходов,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рассчитывая</a:t>
            </a:r>
            <a:endParaRPr dirty="0">
              <a:latin typeface="Calibri"/>
              <a:cs typeface="Calibri"/>
            </a:endParaRPr>
          </a:p>
          <a:p>
            <a:pPr marL="104139">
              <a:lnSpc>
                <a:spcPts val="1525"/>
              </a:lnSpc>
            </a:pP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поддержку</a:t>
            </a:r>
            <a:r>
              <a:rPr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наших</a:t>
            </a:r>
            <a:r>
              <a:rPr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гостей</a:t>
            </a:r>
            <a:r>
              <a:rPr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 сотрудников</a:t>
            </a:r>
            <a:r>
              <a:rPr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04040"/>
                </a:solidFill>
                <a:latin typeface="Calibri"/>
                <a:cs typeface="Calibri"/>
              </a:rPr>
              <a:t>этом</a:t>
            </a:r>
            <a:r>
              <a:rPr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pc="-10" dirty="0" err="1">
                <a:solidFill>
                  <a:srgbClr val="404040"/>
                </a:solidFill>
                <a:latin typeface="Calibri"/>
                <a:cs typeface="Calibri"/>
              </a:rPr>
              <a:t>процессе</a:t>
            </a:r>
            <a:r>
              <a:rPr spc="-10" dirty="0" smtClean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endParaRPr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object 38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/>
              <a:t>Управление</a:t>
            </a:r>
            <a:r>
              <a:rPr spc="-45" dirty="0"/>
              <a:t> </a:t>
            </a:r>
            <a:r>
              <a:rPr spc="-10" dirty="0"/>
              <a:t>Отходами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2069719" y="5637072"/>
            <a:ext cx="366902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Годовая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норма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отходов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человека;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39" name="Grafik 38">
            <a:extLst>
              <a:ext uri="{FF2B5EF4-FFF2-40B4-BE49-F238E27FC236}">
                <a16:creationId xmlns:a16="http://schemas.microsoft.com/office/drawing/2014/main" id="{00000000-0008-0000-0500-00001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3543432"/>
              </p:ext>
            </p:extLst>
          </p:nvPr>
        </p:nvGraphicFramePr>
        <p:xfrm>
          <a:off x="716686" y="1796991"/>
          <a:ext cx="4202462" cy="2784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0" name="Grafik 39">
            <a:extLst>
              <a:ext uri="{FF2B5EF4-FFF2-40B4-BE49-F238E27FC236}">
                <a16:creationId xmlns:a16="http://schemas.microsoft.com/office/drawing/2014/main" id="{00000000-0008-0000-05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1202446"/>
              </p:ext>
            </p:extLst>
          </p:nvPr>
        </p:nvGraphicFramePr>
        <p:xfrm>
          <a:off x="5738748" y="1824799"/>
          <a:ext cx="4202461" cy="2784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object 38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/>
              <a:t>Управление</a:t>
            </a:r>
            <a:r>
              <a:rPr spc="-45" dirty="0"/>
              <a:t> </a:t>
            </a:r>
            <a:r>
              <a:rPr spc="-10" dirty="0"/>
              <a:t>Отходами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2069719" y="5637072"/>
            <a:ext cx="366902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Годовая</a:t>
            </a:r>
            <a:r>
              <a:rPr sz="18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норма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отходов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человека;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5" name="Grafik 4">
            <a:extLst>
              <a:ext uri="{FF2B5EF4-FFF2-40B4-BE49-F238E27FC236}">
                <a16:creationId xmlns:a16="http://schemas.microsoft.com/office/drawing/2014/main" id="{00000000-0008-0000-05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792166"/>
              </p:ext>
            </p:extLst>
          </p:nvPr>
        </p:nvGraphicFramePr>
        <p:xfrm>
          <a:off x="678179" y="2062724"/>
          <a:ext cx="4202462" cy="2784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afik 5">
            <a:extLst>
              <a:ext uri="{FF2B5EF4-FFF2-40B4-BE49-F238E27FC236}">
                <a16:creationId xmlns:a16="http://schemas.microsoft.com/office/drawing/2014/main" id="{00000000-0008-0000-0500-000011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3822582"/>
              </p:ext>
            </p:extLst>
          </p:nvPr>
        </p:nvGraphicFramePr>
        <p:xfrm>
          <a:off x="5410200" y="2089404"/>
          <a:ext cx="4202461" cy="2784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715251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89560">
              <a:lnSpc>
                <a:spcPct val="100000"/>
              </a:lnSpc>
              <a:spcBef>
                <a:spcPts val="90"/>
              </a:spcBef>
            </a:pPr>
            <a:r>
              <a:rPr spc="-10" dirty="0"/>
              <a:t>Управление</a:t>
            </a:r>
            <a:r>
              <a:rPr spc="-45" dirty="0"/>
              <a:t> </a:t>
            </a:r>
            <a:r>
              <a:rPr spc="-10" dirty="0"/>
              <a:t>Отходами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04139" marR="5080" indent="-91440">
              <a:lnSpc>
                <a:spcPct val="80000"/>
              </a:lnSpc>
              <a:spcBef>
                <a:spcPts val="530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104139" algn="l"/>
              </a:tabLst>
            </a:pPr>
            <a:r>
              <a:rPr dirty="0"/>
              <a:t>В</a:t>
            </a:r>
            <a:r>
              <a:rPr spc="-45" dirty="0"/>
              <a:t> </a:t>
            </a:r>
            <a:r>
              <a:rPr dirty="0"/>
              <a:t>начале</a:t>
            </a:r>
            <a:r>
              <a:rPr spc="-35" dirty="0"/>
              <a:t> </a:t>
            </a:r>
            <a:r>
              <a:rPr dirty="0"/>
              <a:t>сезона</a:t>
            </a:r>
            <a:r>
              <a:rPr spc="-50" dirty="0"/>
              <a:t> </a:t>
            </a:r>
            <a:r>
              <a:rPr dirty="0"/>
              <a:t>2022</a:t>
            </a:r>
            <a:r>
              <a:rPr spc="-45" dirty="0"/>
              <a:t> </a:t>
            </a:r>
            <a:r>
              <a:rPr dirty="0"/>
              <a:t>года</a:t>
            </a:r>
            <a:r>
              <a:rPr spc="-40" dirty="0"/>
              <a:t> </a:t>
            </a:r>
            <a:r>
              <a:rPr dirty="0"/>
              <a:t>мы</a:t>
            </a:r>
            <a:r>
              <a:rPr spc="-65" dirty="0"/>
              <a:t> </a:t>
            </a:r>
            <a:r>
              <a:rPr dirty="0"/>
              <a:t>планируем</a:t>
            </a:r>
            <a:r>
              <a:rPr spc="-20" dirty="0"/>
              <a:t> </a:t>
            </a:r>
            <a:r>
              <a:rPr dirty="0"/>
              <a:t>заменить</a:t>
            </a:r>
            <a:r>
              <a:rPr spc="-55" dirty="0"/>
              <a:t> </a:t>
            </a:r>
            <a:r>
              <a:rPr spc="-10" dirty="0"/>
              <a:t>одноразовые</a:t>
            </a:r>
            <a:r>
              <a:rPr spc="-70" dirty="0"/>
              <a:t> </a:t>
            </a:r>
            <a:r>
              <a:rPr dirty="0"/>
              <a:t>шампуни</a:t>
            </a:r>
            <a:r>
              <a:rPr spc="-65" dirty="0"/>
              <a:t> </a:t>
            </a:r>
            <a:r>
              <a:rPr spc="-50" dirty="0"/>
              <a:t>и </a:t>
            </a:r>
            <a:r>
              <a:rPr dirty="0"/>
              <a:t>гели</a:t>
            </a:r>
            <a:r>
              <a:rPr spc="-50" dirty="0"/>
              <a:t> </a:t>
            </a:r>
            <a:r>
              <a:rPr dirty="0"/>
              <a:t>для</a:t>
            </a:r>
            <a:r>
              <a:rPr spc="-45" dirty="0"/>
              <a:t> </a:t>
            </a:r>
            <a:r>
              <a:rPr dirty="0"/>
              <a:t>душа</a:t>
            </a:r>
            <a:r>
              <a:rPr spc="-75" dirty="0"/>
              <a:t> </a:t>
            </a:r>
            <a:r>
              <a:rPr dirty="0"/>
              <a:t>на</a:t>
            </a:r>
            <a:r>
              <a:rPr spc="-30" dirty="0"/>
              <a:t> </a:t>
            </a:r>
            <a:r>
              <a:rPr spc="-10" dirty="0"/>
              <a:t>многоразовые</a:t>
            </a:r>
            <a:r>
              <a:rPr spc="-80" dirty="0"/>
              <a:t> </a:t>
            </a:r>
            <a:r>
              <a:rPr dirty="0"/>
              <a:t>диспенсеры,</a:t>
            </a:r>
            <a:r>
              <a:rPr spc="-30" dirty="0"/>
              <a:t> </a:t>
            </a:r>
            <a:r>
              <a:rPr dirty="0"/>
              <a:t>чтобы</a:t>
            </a:r>
            <a:r>
              <a:rPr spc="-55" dirty="0"/>
              <a:t> </a:t>
            </a:r>
            <a:r>
              <a:rPr dirty="0"/>
              <a:t>уменьшить</a:t>
            </a:r>
            <a:r>
              <a:rPr spc="-60" dirty="0"/>
              <a:t> </a:t>
            </a:r>
            <a:r>
              <a:rPr spc="-10" dirty="0"/>
              <a:t>количество пластиковых</a:t>
            </a:r>
            <a:r>
              <a:rPr dirty="0"/>
              <a:t> </a:t>
            </a:r>
            <a:r>
              <a:rPr spc="-10" dirty="0"/>
              <a:t>отходов.</a:t>
            </a:r>
          </a:p>
          <a:p>
            <a:pPr>
              <a:lnSpc>
                <a:spcPct val="100000"/>
              </a:lnSpc>
              <a:spcBef>
                <a:spcPts val="490"/>
              </a:spcBef>
              <a:buClr>
                <a:srgbClr val="5FCAEE"/>
              </a:buClr>
              <a:buFont typeface="Arial MT"/>
              <a:buChar char="•"/>
            </a:pPr>
            <a:endParaRPr spc="-10" dirty="0"/>
          </a:p>
          <a:p>
            <a:pPr marL="103505" indent="-90805">
              <a:lnSpc>
                <a:spcPts val="1945"/>
              </a:lnSpc>
              <a:spcBef>
                <a:spcPts val="5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dirty="0"/>
              <a:t>Мы</a:t>
            </a:r>
            <a:r>
              <a:rPr spc="-45" dirty="0"/>
              <a:t> </a:t>
            </a:r>
            <a:r>
              <a:rPr spc="-10" dirty="0"/>
              <a:t>предоставляем</a:t>
            </a:r>
            <a:r>
              <a:rPr spc="-35" dirty="0"/>
              <a:t> </a:t>
            </a:r>
            <a:r>
              <a:rPr dirty="0"/>
              <a:t>пластиковые</a:t>
            </a:r>
            <a:r>
              <a:rPr spc="-45" dirty="0"/>
              <a:t> </a:t>
            </a:r>
            <a:r>
              <a:rPr dirty="0"/>
              <a:t>трубочки</a:t>
            </a:r>
            <a:r>
              <a:rPr spc="-10" dirty="0"/>
              <a:t> только</a:t>
            </a:r>
            <a:r>
              <a:rPr spc="-50" dirty="0"/>
              <a:t> </a:t>
            </a:r>
            <a:r>
              <a:rPr dirty="0"/>
              <a:t>по</a:t>
            </a:r>
            <a:r>
              <a:rPr spc="-30" dirty="0"/>
              <a:t> </a:t>
            </a:r>
            <a:r>
              <a:rPr dirty="0"/>
              <a:t>запросу</a:t>
            </a:r>
            <a:r>
              <a:rPr spc="-40" dirty="0"/>
              <a:t> </a:t>
            </a:r>
            <a:r>
              <a:rPr dirty="0"/>
              <a:t>наших</a:t>
            </a:r>
            <a:r>
              <a:rPr spc="-50" dirty="0"/>
              <a:t> </a:t>
            </a:r>
            <a:r>
              <a:rPr spc="-10" dirty="0"/>
              <a:t>гостей,</a:t>
            </a:r>
          </a:p>
          <a:p>
            <a:pPr marL="104139">
              <a:lnSpc>
                <a:spcPts val="1945"/>
              </a:lnSpc>
            </a:pPr>
            <a:r>
              <a:rPr dirty="0"/>
              <a:t>чтобы</a:t>
            </a:r>
            <a:r>
              <a:rPr spc="-45" dirty="0"/>
              <a:t> </a:t>
            </a:r>
            <a:r>
              <a:rPr dirty="0"/>
              <a:t>также</a:t>
            </a:r>
            <a:r>
              <a:rPr spc="-70" dirty="0"/>
              <a:t> </a:t>
            </a:r>
            <a:r>
              <a:rPr dirty="0"/>
              <a:t>сократить</a:t>
            </a:r>
            <a:r>
              <a:rPr spc="-70" dirty="0"/>
              <a:t> </a:t>
            </a:r>
            <a:r>
              <a:rPr dirty="0"/>
              <a:t>объем</a:t>
            </a:r>
            <a:r>
              <a:rPr spc="-65" dirty="0"/>
              <a:t> </a:t>
            </a:r>
            <a:r>
              <a:rPr dirty="0"/>
              <a:t>пластиковых</a:t>
            </a:r>
            <a:r>
              <a:rPr spc="-65" dirty="0"/>
              <a:t> </a:t>
            </a:r>
            <a:r>
              <a:rPr spc="-10" dirty="0"/>
              <a:t>отходов.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30325" y="1069085"/>
            <a:ext cx="3457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Наши</a:t>
            </a:r>
            <a:r>
              <a:rPr sz="1800" spc="-40" dirty="0"/>
              <a:t> </a:t>
            </a:r>
            <a:r>
              <a:rPr sz="1800" spc="-10" dirty="0"/>
              <a:t>Экологические</a:t>
            </a:r>
            <a:r>
              <a:rPr sz="1800" spc="-35" dirty="0"/>
              <a:t> </a:t>
            </a:r>
            <a:r>
              <a:rPr sz="1800" spc="-10" dirty="0"/>
              <a:t>Деятельности</a:t>
            </a:r>
            <a:endParaRPr sz="18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60464" y="1670987"/>
            <a:ext cx="2115508" cy="32251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50279" y="1630679"/>
            <a:ext cx="2153285" cy="327494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04925" y="5081397"/>
            <a:ext cx="7137400" cy="124269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57505" marR="5080" indent="-344805">
              <a:lnSpc>
                <a:spcPct val="80000"/>
              </a:lnSpc>
              <a:spcBef>
                <a:spcPts val="509"/>
              </a:spcBef>
              <a:buClr>
                <a:srgbClr val="5FCAEE"/>
              </a:buClr>
              <a:buSzPct val="79411"/>
              <a:buFont typeface="Arial MT"/>
              <a:buChar char="•"/>
              <a:tabLst>
                <a:tab pos="357505" algn="l"/>
              </a:tabLst>
            </a:pP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7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также</a:t>
            </a:r>
            <a:r>
              <a:rPr sz="17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сделали</a:t>
            </a:r>
            <a:r>
              <a:rPr sz="17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пожертвование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 деревьев</a:t>
            </a:r>
            <a:r>
              <a:rPr sz="17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Фонду</a:t>
            </a:r>
            <a:r>
              <a:rPr sz="17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30" dirty="0">
                <a:solidFill>
                  <a:srgbClr val="404040"/>
                </a:solidFill>
                <a:latin typeface="Calibri"/>
                <a:cs typeface="Calibri"/>
              </a:rPr>
              <a:t>Тема</a:t>
            </a:r>
            <a:r>
              <a:rPr sz="17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для</a:t>
            </a:r>
            <a:r>
              <a:rPr sz="17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увеличения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работ</a:t>
            </a:r>
            <a:r>
              <a:rPr sz="17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по</a:t>
            </a:r>
            <a:r>
              <a:rPr sz="17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озеленению.</a:t>
            </a:r>
            <a:endParaRPr sz="1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65"/>
              </a:spcBef>
              <a:buClr>
                <a:srgbClr val="5FCAEE"/>
              </a:buClr>
              <a:buFont typeface="Arial MT"/>
              <a:buChar char="•"/>
            </a:pPr>
            <a:endParaRPr sz="1700">
              <a:latin typeface="Calibri"/>
              <a:cs typeface="Calibri"/>
            </a:endParaRPr>
          </a:p>
          <a:p>
            <a:pPr marL="357505" marR="465455" indent="-344805">
              <a:lnSpc>
                <a:spcPct val="80000"/>
              </a:lnSpc>
              <a:spcBef>
                <a:spcPts val="5"/>
              </a:spcBef>
              <a:buClr>
                <a:srgbClr val="5FCAEE"/>
              </a:buClr>
              <a:buSzPct val="79411"/>
              <a:buFont typeface="Arial MT"/>
              <a:buChar char="•"/>
              <a:tabLst>
                <a:tab pos="357505" algn="l"/>
              </a:tabLst>
            </a:pP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Мы</a:t>
            </a:r>
            <a:r>
              <a:rPr sz="17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защищаем</a:t>
            </a:r>
            <a:r>
              <a:rPr sz="17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яйца</a:t>
            </a:r>
            <a:r>
              <a:rPr sz="17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черепах</a:t>
            </a:r>
            <a:r>
              <a:rPr sz="17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Каретта,</a:t>
            </a:r>
            <a:r>
              <a:rPr sz="17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которые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откладывают</a:t>
            </a:r>
            <a:r>
              <a:rPr sz="17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яйца</a:t>
            </a:r>
            <a:r>
              <a:rPr sz="17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Calibri"/>
                <a:cs typeface="Calibri"/>
              </a:rPr>
              <a:t>на </a:t>
            </a:r>
            <a:r>
              <a:rPr sz="1700" dirty="0">
                <a:solidFill>
                  <a:srgbClr val="404040"/>
                </a:solidFill>
                <a:latin typeface="Calibri"/>
                <a:cs typeface="Calibri"/>
              </a:rPr>
              <a:t>нашем</a:t>
            </a:r>
            <a:r>
              <a:rPr sz="17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Calibri"/>
                <a:cs typeface="Calibri"/>
              </a:rPr>
              <a:t>пляже.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ject 14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34644" y="1168095"/>
            <a:ext cx="286512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Удовлетворенность</a:t>
            </a:r>
            <a:r>
              <a:rPr spc="55" dirty="0"/>
              <a:t> </a:t>
            </a:r>
            <a:r>
              <a:rPr spc="-20" dirty="0"/>
              <a:t>Гостей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31534" y="2785694"/>
            <a:ext cx="3512820" cy="54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ts val="2055"/>
              </a:lnSpc>
              <a:spcBef>
                <a:spcPts val="100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Годовая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норма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удовлетворенности</a:t>
            </a:r>
            <a:endParaRPr sz="1800">
              <a:latin typeface="Calibri"/>
              <a:cs typeface="Calibri"/>
            </a:endParaRPr>
          </a:p>
          <a:p>
            <a:pPr marL="103505">
              <a:lnSpc>
                <a:spcPts val="2055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гостей;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5" name="Grafik 14">
            <a:extLst>
              <a:ext uri="{FF2B5EF4-FFF2-40B4-BE49-F238E27FC236}">
                <a16:creationId xmlns:a16="http://schemas.microsoft.com/office/drawing/2014/main" id="{00000000-0008-0000-0500-00001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520846"/>
              </p:ext>
            </p:extLst>
          </p:nvPr>
        </p:nvGraphicFramePr>
        <p:xfrm>
          <a:off x="653795" y="1940987"/>
          <a:ext cx="4832605" cy="3164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ject 18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54735" y="1056512"/>
            <a:ext cx="3554729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/>
              <a:t>Наш</a:t>
            </a:r>
            <a:r>
              <a:rPr spc="-35" dirty="0"/>
              <a:t> </a:t>
            </a:r>
            <a:r>
              <a:rPr dirty="0"/>
              <a:t>Вклад</a:t>
            </a:r>
            <a:r>
              <a:rPr spc="-30" dirty="0"/>
              <a:t> </a:t>
            </a:r>
            <a:r>
              <a:rPr dirty="0"/>
              <a:t>в</a:t>
            </a:r>
            <a:r>
              <a:rPr spc="-45" dirty="0"/>
              <a:t> </a:t>
            </a:r>
            <a:r>
              <a:rPr dirty="0"/>
              <a:t>Экономику</a:t>
            </a:r>
            <a:r>
              <a:rPr spc="-60" dirty="0"/>
              <a:t> </a:t>
            </a:r>
            <a:r>
              <a:rPr spc="-10" dirty="0"/>
              <a:t>Региона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458203" y="2705480"/>
            <a:ext cx="2437130" cy="546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ts val="2050"/>
              </a:lnSpc>
              <a:spcBef>
                <a:spcPts val="100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Годовая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норма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местных</a:t>
            </a:r>
            <a:endParaRPr sz="1800">
              <a:latin typeface="Calibri"/>
              <a:cs typeface="Calibri"/>
            </a:endParaRPr>
          </a:p>
          <a:p>
            <a:pPr marL="104139">
              <a:lnSpc>
                <a:spcPts val="2050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поставщиков;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9" name="Grafik 18">
            <a:extLst>
              <a:ext uri="{FF2B5EF4-FFF2-40B4-BE49-F238E27FC236}">
                <a16:creationId xmlns:a16="http://schemas.microsoft.com/office/drawing/2014/main" id="{00000000-0008-0000-0500-00001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2086255"/>
              </p:ext>
            </p:extLst>
          </p:nvPr>
        </p:nvGraphicFramePr>
        <p:xfrm>
          <a:off x="678178" y="1787847"/>
          <a:ext cx="4884421" cy="3088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381000" y="975617"/>
            <a:ext cx="653195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0" b="1" dirty="0" err="1"/>
              <a:t>Наш</a:t>
            </a:r>
            <a:r>
              <a:rPr lang="tr-TR" sz="1800" b="1" dirty="0"/>
              <a:t> </a:t>
            </a:r>
            <a:r>
              <a:rPr lang="tr-TR" sz="1800" b="1" dirty="0" err="1"/>
              <a:t>вклад</a:t>
            </a:r>
            <a:r>
              <a:rPr lang="tr-TR" sz="1800" b="1" dirty="0"/>
              <a:t> в </a:t>
            </a:r>
            <a:r>
              <a:rPr lang="tr-TR" sz="1800" b="1" dirty="0" err="1"/>
              <a:t>развитие</a:t>
            </a:r>
            <a:r>
              <a:rPr lang="tr-TR" sz="1800" b="1" dirty="0"/>
              <a:t> </a:t>
            </a:r>
            <a:r>
              <a:rPr lang="tr-TR" sz="1800" b="1" dirty="0" err="1"/>
              <a:t>региональной</a:t>
            </a:r>
            <a:r>
              <a:rPr lang="tr-TR" sz="1800" b="1" dirty="0"/>
              <a:t> </a:t>
            </a:r>
            <a:r>
              <a:rPr lang="tr-TR" sz="1800" b="1" dirty="0" err="1"/>
              <a:t>экономики</a:t>
            </a:r>
            <a:r>
              <a:rPr lang="tr-TR" sz="1800" dirty="0"/>
              <a:t>.</a:t>
            </a:r>
          </a:p>
          <a:p>
            <a:pPr lvl="0"/>
            <a:endParaRPr lang="tr-T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1088043" y="1919624"/>
            <a:ext cx="10457412" cy="342823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1800" dirty="0"/>
              <a:t/>
            </a:r>
            <a:br>
              <a:rPr lang="tr-TR" sz="1800" dirty="0"/>
            </a:br>
            <a:endParaRPr lang="tr-TR" sz="1800" dirty="0"/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187341" y="5089126"/>
            <a:ext cx="8853055" cy="1391152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• В </a:t>
            </a:r>
            <a:r>
              <a:rPr lang="tr-TR" dirty="0" err="1"/>
              <a:t>нашем</a:t>
            </a:r>
            <a:r>
              <a:rPr lang="tr-TR" dirty="0"/>
              <a:t> </a:t>
            </a:r>
            <a:r>
              <a:rPr lang="tr-TR" dirty="0" err="1"/>
              <a:t>отеле</a:t>
            </a:r>
            <a:r>
              <a:rPr lang="tr-TR" dirty="0"/>
              <a:t> </a:t>
            </a:r>
            <a:r>
              <a:rPr lang="tr-TR" dirty="0" err="1"/>
              <a:t>ежемесячно</a:t>
            </a:r>
            <a:r>
              <a:rPr lang="tr-TR" dirty="0"/>
              <a:t> </a:t>
            </a:r>
            <a:r>
              <a:rPr lang="tr-TR" dirty="0" err="1"/>
              <a:t>выбирается</a:t>
            </a:r>
            <a:r>
              <a:rPr lang="tr-TR" dirty="0"/>
              <a:t> и </a:t>
            </a:r>
            <a:r>
              <a:rPr lang="tr-TR" dirty="0" err="1"/>
              <a:t>награждается</a:t>
            </a:r>
            <a:r>
              <a:rPr lang="tr-TR" dirty="0"/>
              <a:t> </a:t>
            </a:r>
            <a:r>
              <a:rPr lang="tr-TR" b="1" dirty="0"/>
              <a:t>«</a:t>
            </a:r>
            <a:r>
              <a:rPr lang="tr-TR" b="1" dirty="0" err="1"/>
              <a:t>Сотрудник</a:t>
            </a:r>
            <a:r>
              <a:rPr lang="tr-TR" b="1" dirty="0"/>
              <a:t> </a:t>
            </a:r>
            <a:r>
              <a:rPr lang="tr-TR" b="1" dirty="0" err="1"/>
              <a:t>месяца</a:t>
            </a:r>
            <a:r>
              <a:rPr lang="tr-TR" b="1" dirty="0"/>
              <a:t>»</a:t>
            </a:r>
            <a:r>
              <a:rPr lang="tr-TR" dirty="0"/>
              <a:t>, а в </a:t>
            </a:r>
            <a:r>
              <a:rPr lang="tr-TR" dirty="0" err="1"/>
              <a:t>этот</a:t>
            </a:r>
            <a:r>
              <a:rPr lang="tr-TR" dirty="0"/>
              <a:t> </a:t>
            </a:r>
            <a:r>
              <a:rPr lang="tr-TR" dirty="0" err="1"/>
              <a:t>же</a:t>
            </a:r>
            <a:r>
              <a:rPr lang="tr-TR" dirty="0"/>
              <a:t> </a:t>
            </a:r>
            <a:r>
              <a:rPr lang="tr-TR" dirty="0" err="1"/>
              <a:t>день</a:t>
            </a:r>
            <a:r>
              <a:rPr lang="tr-TR" dirty="0"/>
              <a:t> </a:t>
            </a:r>
            <a:r>
              <a:rPr lang="tr-TR" dirty="0" err="1"/>
              <a:t>проводится</a:t>
            </a:r>
            <a:r>
              <a:rPr lang="tr-TR" dirty="0"/>
              <a:t> </a:t>
            </a:r>
            <a:r>
              <a:rPr lang="tr-TR" b="1" dirty="0" err="1"/>
              <a:t>общее</a:t>
            </a:r>
            <a:r>
              <a:rPr lang="tr-TR" b="1" dirty="0"/>
              <a:t> </a:t>
            </a:r>
            <a:r>
              <a:rPr lang="tr-TR" b="1" dirty="0" err="1"/>
              <a:t>ежемесячное</a:t>
            </a:r>
            <a:r>
              <a:rPr lang="tr-TR" b="1" dirty="0"/>
              <a:t> </a:t>
            </a:r>
            <a:r>
              <a:rPr lang="tr-TR" b="1" dirty="0" err="1"/>
              <a:t>празднование</a:t>
            </a:r>
            <a:r>
              <a:rPr lang="tr-TR" b="1" dirty="0"/>
              <a:t> </a:t>
            </a:r>
            <a:r>
              <a:rPr lang="tr-TR" b="1" dirty="0" err="1"/>
              <a:t>дней</a:t>
            </a:r>
            <a:r>
              <a:rPr lang="tr-TR" b="1" dirty="0"/>
              <a:t> </a:t>
            </a:r>
            <a:r>
              <a:rPr lang="tr-TR" b="1" dirty="0" err="1"/>
              <a:t>рождения</a:t>
            </a:r>
            <a:r>
              <a:rPr lang="tr-TR" b="1" dirty="0"/>
              <a:t> </a:t>
            </a:r>
            <a:r>
              <a:rPr lang="tr-TR" b="1" dirty="0" err="1"/>
              <a:t>сотрудников</a:t>
            </a:r>
            <a:r>
              <a:rPr lang="tr-TR" dirty="0"/>
              <a:t>.</a:t>
            </a:r>
          </a:p>
          <a:p>
            <a:r>
              <a:rPr lang="tr-TR" dirty="0"/>
              <a:t>• </a:t>
            </a:r>
            <a:r>
              <a:rPr lang="tr-TR" dirty="0" err="1"/>
              <a:t>Мы</a:t>
            </a:r>
            <a:r>
              <a:rPr lang="tr-TR" dirty="0"/>
              <a:t> </a:t>
            </a:r>
            <a:r>
              <a:rPr lang="tr-TR" dirty="0" err="1"/>
              <a:t>проводим</a:t>
            </a:r>
            <a:r>
              <a:rPr lang="tr-TR" dirty="0"/>
              <a:t> </a:t>
            </a:r>
            <a:r>
              <a:rPr lang="tr-TR" dirty="0" err="1"/>
              <a:t>для</a:t>
            </a:r>
            <a:r>
              <a:rPr lang="tr-TR" dirty="0"/>
              <a:t> </a:t>
            </a:r>
            <a:r>
              <a:rPr lang="tr-TR" dirty="0" err="1"/>
              <a:t>сотрудников</a:t>
            </a:r>
            <a:r>
              <a:rPr lang="tr-TR" dirty="0"/>
              <a:t> </a:t>
            </a:r>
            <a:r>
              <a:rPr lang="tr-TR" dirty="0" err="1"/>
              <a:t>обучения</a:t>
            </a:r>
            <a:r>
              <a:rPr lang="tr-TR" dirty="0"/>
              <a:t> </a:t>
            </a:r>
            <a:r>
              <a:rPr lang="tr-TR" dirty="0" err="1"/>
              <a:t>по</a:t>
            </a:r>
            <a:r>
              <a:rPr lang="tr-TR" dirty="0"/>
              <a:t> </a:t>
            </a:r>
            <a:r>
              <a:rPr lang="tr-TR" dirty="0" err="1"/>
              <a:t>различным</a:t>
            </a:r>
            <a:r>
              <a:rPr lang="tr-TR" dirty="0"/>
              <a:t> </a:t>
            </a:r>
            <a:r>
              <a:rPr lang="tr-TR" dirty="0" err="1"/>
              <a:t>направлениям</a:t>
            </a:r>
            <a:r>
              <a:rPr lang="tr-TR" dirty="0"/>
              <a:t>, </a:t>
            </a:r>
            <a:r>
              <a:rPr lang="tr-TR" dirty="0" err="1"/>
              <a:t>стремясь</a:t>
            </a:r>
            <a:r>
              <a:rPr lang="tr-TR" dirty="0"/>
              <a:t> </a:t>
            </a:r>
            <a:r>
              <a:rPr lang="tr-TR" dirty="0" err="1"/>
              <a:t>повышать</a:t>
            </a:r>
            <a:r>
              <a:rPr lang="tr-TR" dirty="0"/>
              <a:t> </a:t>
            </a:r>
            <a:r>
              <a:rPr lang="tr-TR" dirty="0" err="1"/>
              <a:t>их</a:t>
            </a:r>
            <a:r>
              <a:rPr lang="tr-TR" dirty="0"/>
              <a:t> </a:t>
            </a:r>
            <a:r>
              <a:rPr lang="tr-TR" b="1" dirty="0" err="1"/>
              <a:t>осведомлённость</a:t>
            </a:r>
            <a:r>
              <a:rPr lang="tr-TR" b="1" dirty="0"/>
              <a:t> и </a:t>
            </a:r>
            <a:r>
              <a:rPr lang="tr-TR" b="1" dirty="0" err="1"/>
              <a:t>уровень</a:t>
            </a:r>
            <a:r>
              <a:rPr lang="tr-TR" b="1" dirty="0"/>
              <a:t> </a:t>
            </a:r>
            <a:r>
              <a:rPr lang="tr-TR" b="1" dirty="0" err="1"/>
              <a:t>профессиональных</a:t>
            </a:r>
            <a:r>
              <a:rPr lang="tr-TR" b="1" dirty="0"/>
              <a:t> </a:t>
            </a:r>
            <a:r>
              <a:rPr lang="tr-TR" b="1" dirty="0" err="1"/>
              <a:t>знаний</a:t>
            </a:r>
            <a:r>
              <a:rPr lang="tr-TR" dirty="0"/>
              <a:t>.</a:t>
            </a:r>
            <a:endParaRPr lang="tr-TR" sz="1800" dirty="0"/>
          </a:p>
        </p:txBody>
      </p:sp>
      <p:pic>
        <p:nvPicPr>
          <p:cNvPr id="12" name="Resim 11" descr="https://www.justinianohotels.com/park-conti/uploads/logo/logo_1714132944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93" y="119207"/>
            <a:ext cx="988725" cy="388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827" y="1652725"/>
            <a:ext cx="2249438" cy="2999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93" y="2079000"/>
            <a:ext cx="360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820" y="2229750"/>
            <a:ext cx="3600000" cy="2398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920978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1054515" y="941184"/>
            <a:ext cx="622715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800" b="1" dirty="0" err="1"/>
              <a:t>Мой</a:t>
            </a:r>
            <a:r>
              <a:rPr lang="tr-TR" sz="1800" b="1" dirty="0"/>
              <a:t> </a:t>
            </a:r>
            <a:r>
              <a:rPr lang="tr-TR" sz="1800" b="1" dirty="0" err="1"/>
              <a:t>вклад</a:t>
            </a:r>
            <a:r>
              <a:rPr lang="tr-TR" sz="1800" b="1" dirty="0"/>
              <a:t> в </a:t>
            </a:r>
            <a:r>
              <a:rPr lang="tr-TR" sz="1800" b="1" dirty="0" err="1"/>
              <a:t>развитие</a:t>
            </a:r>
            <a:r>
              <a:rPr lang="tr-TR" sz="1800" b="1" dirty="0"/>
              <a:t> </a:t>
            </a:r>
            <a:r>
              <a:rPr lang="tr-TR" sz="1800" b="1" dirty="0" err="1"/>
              <a:t>региональной</a:t>
            </a:r>
            <a:r>
              <a:rPr lang="tr-TR" sz="1800" b="1" dirty="0"/>
              <a:t> </a:t>
            </a:r>
            <a:r>
              <a:rPr lang="tr-TR" sz="1800" b="1" dirty="0" err="1"/>
              <a:t>экономики</a:t>
            </a:r>
            <a:r>
              <a:rPr lang="tr-TR" sz="1800" dirty="0"/>
              <a:t>.</a:t>
            </a:r>
          </a:p>
          <a:p>
            <a:pPr lvl="0"/>
            <a:endParaRPr lang="tr-T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1088043" y="1919624"/>
            <a:ext cx="10457412" cy="342823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1800" dirty="0"/>
              <a:t/>
            </a:r>
            <a:br>
              <a:rPr lang="tr-TR" sz="1800" dirty="0"/>
            </a:br>
            <a:endParaRPr lang="tr-TR" sz="1800" dirty="0"/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1054515" y="4683246"/>
            <a:ext cx="8305801" cy="1869953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• В </a:t>
            </a:r>
            <a:r>
              <a:rPr lang="tr-TR" dirty="0" err="1"/>
              <a:t>нашем</a:t>
            </a:r>
            <a:r>
              <a:rPr lang="tr-TR" dirty="0"/>
              <a:t> </a:t>
            </a:r>
            <a:r>
              <a:rPr lang="tr-TR" dirty="0" err="1"/>
              <a:t>отеле</a:t>
            </a:r>
            <a:r>
              <a:rPr lang="tr-TR" dirty="0"/>
              <a:t> </a:t>
            </a:r>
            <a:r>
              <a:rPr lang="tr-TR" dirty="0" err="1"/>
              <a:t>ежемесячно</a:t>
            </a:r>
            <a:r>
              <a:rPr lang="tr-TR" dirty="0"/>
              <a:t> </a:t>
            </a:r>
            <a:r>
              <a:rPr lang="tr-TR" dirty="0" err="1"/>
              <a:t>выбирается</a:t>
            </a:r>
            <a:r>
              <a:rPr lang="tr-TR" dirty="0"/>
              <a:t> и </a:t>
            </a:r>
            <a:r>
              <a:rPr lang="tr-TR" dirty="0" err="1"/>
              <a:t>награждается</a:t>
            </a:r>
            <a:r>
              <a:rPr lang="tr-TR" dirty="0"/>
              <a:t> </a:t>
            </a:r>
            <a:r>
              <a:rPr lang="tr-TR" b="1" dirty="0"/>
              <a:t>«</a:t>
            </a:r>
            <a:r>
              <a:rPr lang="tr-TR" b="1" dirty="0" err="1"/>
              <a:t>Сотрудник</a:t>
            </a:r>
            <a:r>
              <a:rPr lang="tr-TR" b="1" dirty="0"/>
              <a:t> </a:t>
            </a:r>
            <a:r>
              <a:rPr lang="tr-TR" b="1" dirty="0" err="1"/>
              <a:t>месяца</a:t>
            </a:r>
            <a:r>
              <a:rPr lang="tr-TR" b="1" dirty="0"/>
              <a:t>»</a:t>
            </a:r>
            <a:r>
              <a:rPr lang="tr-TR" dirty="0"/>
              <a:t>, а в </a:t>
            </a:r>
            <a:r>
              <a:rPr lang="tr-TR" dirty="0" err="1"/>
              <a:t>этот</a:t>
            </a:r>
            <a:r>
              <a:rPr lang="tr-TR" dirty="0"/>
              <a:t> </a:t>
            </a:r>
            <a:r>
              <a:rPr lang="tr-TR" dirty="0" err="1"/>
              <a:t>же</a:t>
            </a:r>
            <a:r>
              <a:rPr lang="tr-TR" dirty="0"/>
              <a:t> </a:t>
            </a:r>
            <a:r>
              <a:rPr lang="tr-TR" dirty="0" err="1"/>
              <a:t>день</a:t>
            </a:r>
            <a:r>
              <a:rPr lang="tr-TR" dirty="0"/>
              <a:t> </a:t>
            </a:r>
            <a:r>
              <a:rPr lang="tr-TR" dirty="0" err="1"/>
              <a:t>проводится</a:t>
            </a:r>
            <a:r>
              <a:rPr lang="tr-TR" dirty="0"/>
              <a:t> </a:t>
            </a:r>
            <a:r>
              <a:rPr lang="tr-TR" b="1" dirty="0" err="1"/>
              <a:t>общее</a:t>
            </a:r>
            <a:r>
              <a:rPr lang="tr-TR" b="1" dirty="0"/>
              <a:t> </a:t>
            </a:r>
            <a:r>
              <a:rPr lang="tr-TR" b="1" dirty="0" err="1"/>
              <a:t>празднование</a:t>
            </a:r>
            <a:r>
              <a:rPr lang="tr-TR" b="1" dirty="0"/>
              <a:t> </a:t>
            </a:r>
            <a:r>
              <a:rPr lang="tr-TR" b="1" dirty="0" err="1"/>
              <a:t>дней</a:t>
            </a:r>
            <a:r>
              <a:rPr lang="tr-TR" b="1" dirty="0"/>
              <a:t> </a:t>
            </a:r>
            <a:r>
              <a:rPr lang="tr-TR" b="1" dirty="0" err="1"/>
              <a:t>рождения</a:t>
            </a:r>
            <a:r>
              <a:rPr lang="tr-TR" b="1" dirty="0"/>
              <a:t> </a:t>
            </a:r>
            <a:r>
              <a:rPr lang="tr-TR" b="1" dirty="0" err="1"/>
              <a:t>сотрудников</a:t>
            </a:r>
            <a:r>
              <a:rPr lang="tr-TR" b="1" dirty="0"/>
              <a:t>, </a:t>
            </a:r>
            <a:r>
              <a:rPr lang="tr-TR" b="1" dirty="0" err="1"/>
              <a:t>отмечающих</a:t>
            </a:r>
            <a:r>
              <a:rPr lang="tr-TR" b="1" dirty="0"/>
              <a:t> </a:t>
            </a:r>
            <a:r>
              <a:rPr lang="tr-TR" b="1" dirty="0" err="1"/>
              <a:t>день</a:t>
            </a:r>
            <a:r>
              <a:rPr lang="tr-TR" b="1" dirty="0"/>
              <a:t> </a:t>
            </a:r>
            <a:r>
              <a:rPr lang="tr-TR" b="1" dirty="0" err="1"/>
              <a:t>рождения</a:t>
            </a:r>
            <a:r>
              <a:rPr lang="tr-TR" b="1" dirty="0"/>
              <a:t> в </a:t>
            </a:r>
            <a:r>
              <a:rPr lang="tr-TR" b="1" dirty="0" err="1"/>
              <a:t>текущем</a:t>
            </a:r>
            <a:r>
              <a:rPr lang="tr-TR" b="1" dirty="0"/>
              <a:t> </a:t>
            </a:r>
            <a:r>
              <a:rPr lang="tr-TR" b="1" dirty="0" err="1"/>
              <a:t>месяце</a:t>
            </a:r>
            <a:r>
              <a:rPr lang="tr-TR" dirty="0"/>
              <a:t>.</a:t>
            </a:r>
          </a:p>
          <a:p>
            <a:r>
              <a:rPr lang="tr-TR" dirty="0"/>
              <a:t>• </a:t>
            </a:r>
            <a:r>
              <a:rPr lang="tr-TR" dirty="0" err="1"/>
              <a:t>Мы</a:t>
            </a:r>
            <a:r>
              <a:rPr lang="tr-TR" dirty="0"/>
              <a:t> </a:t>
            </a:r>
            <a:r>
              <a:rPr lang="tr-TR" dirty="0" err="1"/>
              <a:t>проводим</a:t>
            </a:r>
            <a:r>
              <a:rPr lang="tr-TR" dirty="0"/>
              <a:t> </a:t>
            </a:r>
            <a:r>
              <a:rPr lang="tr-TR" dirty="0" err="1"/>
              <a:t>для</a:t>
            </a:r>
            <a:r>
              <a:rPr lang="tr-TR" dirty="0"/>
              <a:t> </a:t>
            </a:r>
            <a:r>
              <a:rPr lang="tr-TR" dirty="0" err="1"/>
              <a:t>сотрудников</a:t>
            </a:r>
            <a:r>
              <a:rPr lang="tr-TR" dirty="0"/>
              <a:t> </a:t>
            </a:r>
            <a:r>
              <a:rPr lang="tr-TR" dirty="0" err="1"/>
              <a:t>обучения</a:t>
            </a:r>
            <a:r>
              <a:rPr lang="tr-TR" dirty="0"/>
              <a:t> </a:t>
            </a:r>
            <a:r>
              <a:rPr lang="tr-TR" dirty="0" err="1"/>
              <a:t>по</a:t>
            </a:r>
            <a:r>
              <a:rPr lang="tr-TR" dirty="0"/>
              <a:t> </a:t>
            </a:r>
            <a:r>
              <a:rPr lang="tr-TR" dirty="0" err="1"/>
              <a:t>различным</a:t>
            </a:r>
            <a:r>
              <a:rPr lang="tr-TR" dirty="0"/>
              <a:t> </a:t>
            </a:r>
            <a:r>
              <a:rPr lang="tr-TR" dirty="0" err="1"/>
              <a:t>направлениям</a:t>
            </a:r>
            <a:r>
              <a:rPr lang="tr-TR" dirty="0"/>
              <a:t>, </a:t>
            </a:r>
            <a:r>
              <a:rPr lang="tr-TR" dirty="0" err="1"/>
              <a:t>стремясь</a:t>
            </a:r>
            <a:r>
              <a:rPr lang="tr-TR" dirty="0"/>
              <a:t> </a:t>
            </a:r>
            <a:r>
              <a:rPr lang="tr-TR" dirty="0" err="1"/>
              <a:t>повышать</a:t>
            </a:r>
            <a:r>
              <a:rPr lang="tr-TR" dirty="0"/>
              <a:t> </a:t>
            </a:r>
            <a:r>
              <a:rPr lang="tr-TR" dirty="0" err="1"/>
              <a:t>их</a:t>
            </a:r>
            <a:r>
              <a:rPr lang="tr-TR" dirty="0"/>
              <a:t> </a:t>
            </a:r>
            <a:r>
              <a:rPr lang="tr-TR" b="1" dirty="0" err="1"/>
              <a:t>осведомлённость</a:t>
            </a:r>
            <a:r>
              <a:rPr lang="tr-TR" b="1" dirty="0"/>
              <a:t> и </a:t>
            </a:r>
            <a:r>
              <a:rPr lang="tr-TR" b="1" dirty="0" err="1"/>
              <a:t>уровень</a:t>
            </a:r>
            <a:r>
              <a:rPr lang="tr-TR" b="1" dirty="0"/>
              <a:t> </a:t>
            </a:r>
            <a:r>
              <a:rPr lang="tr-TR" b="1" dirty="0" err="1"/>
              <a:t>профессиональных</a:t>
            </a:r>
            <a:r>
              <a:rPr lang="tr-TR" b="1" dirty="0"/>
              <a:t> </a:t>
            </a:r>
            <a:r>
              <a:rPr lang="tr-TR" b="1" dirty="0" err="1"/>
              <a:t>знаний</a:t>
            </a:r>
            <a:r>
              <a:rPr lang="tr-TR" dirty="0"/>
              <a:t>.</a:t>
            </a:r>
            <a:br>
              <a:rPr lang="tr-TR" dirty="0"/>
            </a:br>
            <a:endParaRPr lang="tr-TR" sz="1800" dirty="0"/>
          </a:p>
        </p:txBody>
      </p:sp>
      <p:pic>
        <p:nvPicPr>
          <p:cNvPr id="12" name="Resim 11" descr="https://www.justinianohotels.com/park-conti/uploads/logo/logo_1714132944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93" y="119207"/>
            <a:ext cx="988725" cy="388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018" y="1919624"/>
            <a:ext cx="3600000" cy="2398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31" y="1919624"/>
            <a:ext cx="3600000" cy="2398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699490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object 31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80084" y="1094359"/>
            <a:ext cx="3245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Наша</a:t>
            </a:r>
            <a:r>
              <a:rPr sz="1800" spc="-80" dirty="0"/>
              <a:t> </a:t>
            </a:r>
            <a:r>
              <a:rPr sz="1800" dirty="0"/>
              <a:t>Доля</a:t>
            </a:r>
            <a:r>
              <a:rPr sz="1800" spc="-85" dirty="0"/>
              <a:t> </a:t>
            </a:r>
            <a:r>
              <a:rPr sz="1800" dirty="0"/>
              <a:t>Местного</a:t>
            </a:r>
            <a:r>
              <a:rPr sz="1800" spc="-60" dirty="0"/>
              <a:t> </a:t>
            </a:r>
            <a:r>
              <a:rPr sz="1800" spc="-10" dirty="0"/>
              <a:t>Персонала;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6300978" y="2932557"/>
            <a:ext cx="2747010" cy="13593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ts val="2050"/>
              </a:lnSpc>
              <a:spcBef>
                <a:spcPts val="100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Доля</a:t>
            </a:r>
            <a:r>
              <a:rPr sz="1800" b="1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местного</a:t>
            </a:r>
            <a:r>
              <a:rPr sz="1800" b="1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персонала;</a:t>
            </a:r>
            <a:endParaRPr sz="1800" dirty="0">
              <a:latin typeface="Calibri"/>
              <a:cs typeface="Calibri"/>
            </a:endParaRPr>
          </a:p>
          <a:p>
            <a:pPr marL="103505">
              <a:lnSpc>
                <a:spcPts val="2050"/>
              </a:lnSpc>
            </a:pPr>
            <a:r>
              <a:rPr lang="tr-TR" sz="1800" dirty="0" smtClean="0"/>
              <a:t>2024 </a:t>
            </a:r>
            <a:r>
              <a:rPr lang="az-Cyrl-AZ" sz="1800" dirty="0" smtClean="0">
                <a:solidFill>
                  <a:srgbClr val="404040"/>
                </a:solidFill>
                <a:latin typeface="Calibri"/>
                <a:cs typeface="Calibri"/>
              </a:rPr>
              <a:t>год:</a:t>
            </a:r>
            <a:r>
              <a:rPr lang="tr-TR" sz="1800" dirty="0" smtClean="0"/>
              <a:t> 29,72%</a:t>
            </a:r>
            <a:br>
              <a:rPr lang="tr-TR" sz="1800" dirty="0" smtClean="0"/>
            </a:br>
            <a:r>
              <a:rPr lang="tr-TR" sz="1800" dirty="0" smtClean="0"/>
              <a:t>2025 </a:t>
            </a:r>
            <a:r>
              <a:rPr lang="az-Cyrl-AZ" sz="1800" dirty="0" smtClean="0">
                <a:solidFill>
                  <a:srgbClr val="404040"/>
                </a:solidFill>
                <a:latin typeface="Calibri"/>
                <a:cs typeface="Calibri"/>
              </a:rPr>
              <a:t>год:</a:t>
            </a:r>
            <a:r>
              <a:rPr lang="tr-TR" sz="1800" dirty="0" smtClean="0"/>
              <a:t> 31,71%</a:t>
            </a:r>
            <a:br>
              <a:rPr lang="tr-TR" sz="1800" dirty="0" smtClean="0"/>
            </a:br>
            <a:r>
              <a:rPr lang="tr-TR" sz="1800" dirty="0" smtClean="0"/>
              <a:t>2026 </a:t>
            </a:r>
            <a:r>
              <a:rPr lang="az-Cyrl-AZ" sz="1800" dirty="0" smtClean="0">
                <a:solidFill>
                  <a:srgbClr val="404040"/>
                </a:solidFill>
                <a:latin typeface="Calibri"/>
                <a:cs typeface="Calibri"/>
              </a:rPr>
              <a:t>год:</a:t>
            </a:r>
            <a:r>
              <a:rPr lang="tr-TR" sz="1800" dirty="0" smtClean="0"/>
              <a:t> 34,6%</a:t>
            </a:r>
          </a:p>
          <a:p>
            <a:pPr marL="103505">
              <a:lnSpc>
                <a:spcPts val="2050"/>
              </a:lnSpc>
            </a:pPr>
            <a:endParaRPr sz="1800" dirty="0">
              <a:latin typeface="Calibri"/>
              <a:cs typeface="Calibri"/>
            </a:endParaRPr>
          </a:p>
        </p:txBody>
      </p:sp>
      <p:graphicFrame>
        <p:nvGraphicFramePr>
          <p:cNvPr id="32" name="Grafik 31">
            <a:extLst>
              <a:ext uri="{FF2B5EF4-FFF2-40B4-BE49-F238E27FC236}">
                <a16:creationId xmlns:a16="http://schemas.microsoft.com/office/drawing/2014/main" id="{00000000-0008-0000-03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8785420"/>
              </p:ext>
            </p:extLst>
          </p:nvPr>
        </p:nvGraphicFramePr>
        <p:xfrm>
          <a:off x="678655" y="2083750"/>
          <a:ext cx="5264945" cy="3097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ject 23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21868" y="1151635"/>
            <a:ext cx="2779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Доля</a:t>
            </a:r>
            <a:r>
              <a:rPr sz="1800" spc="-25" dirty="0"/>
              <a:t> </a:t>
            </a:r>
            <a:r>
              <a:rPr sz="1800" spc="-20" dirty="0"/>
              <a:t>Женщин-</a:t>
            </a:r>
            <a:r>
              <a:rPr sz="1800" spc="-10" dirty="0"/>
              <a:t>Сотрудников;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7003160" y="3001213"/>
            <a:ext cx="2951480" cy="13593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ts val="2055"/>
              </a:lnSpc>
              <a:spcBef>
                <a:spcPts val="100"/>
              </a:spcBef>
              <a:buClr>
                <a:srgbClr val="5FCAEE"/>
              </a:buClr>
              <a:buSzPct val="94444"/>
              <a:buFont typeface="Arial MT"/>
              <a:buChar char="•"/>
              <a:tabLst>
                <a:tab pos="103505" algn="l"/>
              </a:tabLst>
            </a:pPr>
            <a:r>
              <a:rPr sz="1800" b="1" dirty="0">
                <a:solidFill>
                  <a:srgbClr val="404040"/>
                </a:solidFill>
                <a:latin typeface="Calibri"/>
                <a:cs typeface="Calibri"/>
              </a:rPr>
              <a:t>Доля</a:t>
            </a:r>
            <a:r>
              <a:rPr sz="1800" b="1" spc="-20" dirty="0">
                <a:solidFill>
                  <a:srgbClr val="404040"/>
                </a:solidFill>
                <a:latin typeface="Calibri"/>
                <a:cs typeface="Calibri"/>
              </a:rPr>
              <a:t> Женщин-</a:t>
            </a:r>
            <a:r>
              <a:rPr sz="1800" b="1" spc="-10" dirty="0">
                <a:solidFill>
                  <a:srgbClr val="404040"/>
                </a:solidFill>
                <a:latin typeface="Calibri"/>
                <a:cs typeface="Calibri"/>
              </a:rPr>
              <a:t>Сотрудников:</a:t>
            </a:r>
            <a:endParaRPr sz="1800" dirty="0">
              <a:latin typeface="Calibri"/>
              <a:cs typeface="Calibri"/>
            </a:endParaRPr>
          </a:p>
          <a:p>
            <a:pPr marL="104139">
              <a:lnSpc>
                <a:spcPts val="2055"/>
              </a:lnSpc>
            </a:pPr>
            <a:r>
              <a:rPr lang="tr-TR" sz="1800" dirty="0" smtClean="0"/>
              <a:t>2024 </a:t>
            </a:r>
            <a:r>
              <a:rPr lang="az-Cyrl-AZ" sz="1800" dirty="0" smtClean="0">
                <a:solidFill>
                  <a:srgbClr val="404040"/>
                </a:solidFill>
                <a:latin typeface="Calibri"/>
                <a:cs typeface="Calibri"/>
              </a:rPr>
              <a:t>год:</a:t>
            </a:r>
            <a:r>
              <a:rPr lang="tr-TR" sz="1800" dirty="0" smtClean="0"/>
              <a:t> 29,32%</a:t>
            </a:r>
            <a:br>
              <a:rPr lang="tr-TR" sz="1800" dirty="0" smtClean="0"/>
            </a:br>
            <a:r>
              <a:rPr lang="tr-TR" sz="1800" dirty="0" smtClean="0"/>
              <a:t>2025 </a:t>
            </a:r>
            <a:r>
              <a:rPr lang="az-Cyrl-AZ" sz="1800" dirty="0" smtClean="0">
                <a:solidFill>
                  <a:srgbClr val="404040"/>
                </a:solidFill>
                <a:latin typeface="Calibri"/>
                <a:cs typeface="Calibri"/>
              </a:rPr>
              <a:t>год:</a:t>
            </a:r>
            <a:r>
              <a:rPr lang="tr-TR" sz="1800" dirty="0" smtClean="0"/>
              <a:t> 27,5%</a:t>
            </a:r>
            <a:br>
              <a:rPr lang="tr-TR" sz="1800" dirty="0" smtClean="0"/>
            </a:br>
            <a:r>
              <a:rPr lang="tr-TR" sz="1800" dirty="0" smtClean="0"/>
              <a:t>2026 </a:t>
            </a:r>
            <a:r>
              <a:rPr lang="az-Cyrl-AZ" sz="1800" dirty="0" smtClean="0">
                <a:solidFill>
                  <a:srgbClr val="404040"/>
                </a:solidFill>
                <a:latin typeface="Calibri"/>
                <a:cs typeface="Calibri"/>
              </a:rPr>
              <a:t>год:</a:t>
            </a:r>
            <a:r>
              <a:rPr lang="tr-TR" sz="1800" dirty="0" smtClean="0"/>
              <a:t> 44,5%</a:t>
            </a:r>
          </a:p>
          <a:p>
            <a:pPr marL="104139">
              <a:lnSpc>
                <a:spcPts val="2055"/>
              </a:lnSpc>
            </a:pPr>
            <a:endParaRPr sz="1800" dirty="0">
              <a:latin typeface="Calibri"/>
              <a:cs typeface="Calibri"/>
            </a:endParaRPr>
          </a:p>
        </p:txBody>
      </p:sp>
      <p:graphicFrame>
        <p:nvGraphicFramePr>
          <p:cNvPr id="25" name="Grafik 24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2918972"/>
              </p:ext>
            </p:extLst>
          </p:nvPr>
        </p:nvGraphicFramePr>
        <p:xfrm>
          <a:off x="679947" y="2386395"/>
          <a:ext cx="5797053" cy="1957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object 30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27634" y="1020278"/>
            <a:ext cx="560273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tr-TR" b="1"/>
              <a:t>Доля распределения сотрудников по возрасту</a:t>
            </a:r>
            <a:r>
              <a:rPr lang="tr-TR"/>
              <a:t>. </a:t>
            </a:r>
            <a:endParaRPr sz="1800"/>
          </a:p>
        </p:txBody>
      </p:sp>
      <p:graphicFrame>
        <p:nvGraphicFramePr>
          <p:cNvPr id="31" name="Grafik 30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8511403"/>
              </p:ext>
            </p:extLst>
          </p:nvPr>
        </p:nvGraphicFramePr>
        <p:xfrm>
          <a:off x="481259" y="1833855"/>
          <a:ext cx="612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" name="İçerik Yer Tutucusu 2"/>
          <p:cNvSpPr txBox="1">
            <a:spLocks/>
          </p:cNvSpPr>
          <p:nvPr/>
        </p:nvSpPr>
        <p:spPr>
          <a:xfrm>
            <a:off x="7014112" y="3009749"/>
            <a:ext cx="3882488" cy="1248213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tr-TR" b="1" dirty="0" err="1"/>
              <a:t>Распределение</a:t>
            </a:r>
            <a:r>
              <a:rPr lang="tr-TR" b="1" dirty="0"/>
              <a:t> </a:t>
            </a:r>
            <a:r>
              <a:rPr lang="tr-TR" b="1" dirty="0" err="1"/>
              <a:t>сотрудников</a:t>
            </a:r>
            <a:r>
              <a:rPr lang="tr-TR" b="1" dirty="0"/>
              <a:t> </a:t>
            </a:r>
            <a:r>
              <a:rPr lang="tr-TR" b="1" dirty="0" err="1"/>
              <a:t>по</a:t>
            </a:r>
            <a:r>
              <a:rPr lang="tr-TR" b="1" dirty="0"/>
              <a:t> </a:t>
            </a:r>
            <a:r>
              <a:rPr lang="tr-TR" b="1" dirty="0" err="1"/>
              <a:t>возрасту</a:t>
            </a:r>
            <a:r>
              <a:rPr lang="tr-TR" b="1" dirty="0"/>
              <a:t> </a:t>
            </a:r>
            <a:r>
              <a:rPr lang="tr-TR" b="1" dirty="0" err="1"/>
              <a:t>за</a:t>
            </a:r>
            <a:r>
              <a:rPr lang="tr-TR" b="1" dirty="0"/>
              <a:t> 2024, 2025 и 2026 </a:t>
            </a:r>
            <a:r>
              <a:rPr lang="tr-TR" b="1" dirty="0" err="1"/>
              <a:t>годы</a:t>
            </a:r>
            <a:r>
              <a:rPr lang="tr-TR" b="1" dirty="0"/>
              <a:t>;</a:t>
            </a:r>
            <a:r>
              <a:rPr lang="tr-TR" dirty="0"/>
              <a:t>       </a:t>
            </a:r>
            <a:endParaRPr lang="tr-TR" sz="18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object 27" descr="https://www.justinianohotels.com/park-conti/uploads/logo/logo_171413294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118871"/>
            <a:ext cx="990600" cy="390143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73074" y="1098550"/>
            <a:ext cx="5075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/>
              <a:t>Количество</a:t>
            </a:r>
            <a:r>
              <a:rPr sz="1800" spc="-35" dirty="0"/>
              <a:t> </a:t>
            </a:r>
            <a:r>
              <a:rPr sz="1800" spc="-10" dirty="0"/>
              <a:t>использования</a:t>
            </a:r>
            <a:r>
              <a:rPr sz="1800" spc="-55" dirty="0"/>
              <a:t> </a:t>
            </a:r>
            <a:r>
              <a:rPr sz="1800" spc="-10" dirty="0"/>
              <a:t>Упакованных</a:t>
            </a:r>
            <a:r>
              <a:rPr sz="1800" spc="-30" dirty="0"/>
              <a:t> </a:t>
            </a:r>
            <a:r>
              <a:rPr sz="1800" spc="-10" dirty="0"/>
              <a:t>Продуктов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6217665" y="2853385"/>
            <a:ext cx="3916679" cy="54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indent="-92075">
              <a:lnSpc>
                <a:spcPts val="2055"/>
              </a:lnSpc>
              <a:spcBef>
                <a:spcPts val="100"/>
              </a:spcBef>
              <a:buClr>
                <a:srgbClr val="5FCAEE"/>
              </a:buClr>
              <a:buFont typeface="Arial MT"/>
              <a:buChar char="•"/>
              <a:tabLst>
                <a:tab pos="104139" algn="l"/>
              </a:tabLst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Количество</a:t>
            </a:r>
            <a:r>
              <a:rPr sz="18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одноразовых</a:t>
            </a:r>
            <a:r>
              <a:rPr sz="18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продуктов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endParaRPr sz="1800">
              <a:latin typeface="Calibri"/>
              <a:cs typeface="Calibri"/>
            </a:endParaRPr>
          </a:p>
          <a:p>
            <a:pPr marL="104139">
              <a:lnSpc>
                <a:spcPts val="2055"/>
              </a:lnSpc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человека;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31519" y="4864608"/>
            <a:ext cx="64135" cy="60960"/>
          </a:xfrm>
          <a:custGeom>
            <a:avLst/>
            <a:gdLst/>
            <a:ahLst/>
            <a:cxnLst/>
            <a:rect l="l" t="t" r="r" b="b"/>
            <a:pathLst>
              <a:path w="64134" h="60960">
                <a:moveTo>
                  <a:pt x="64007" y="0"/>
                </a:moveTo>
                <a:lnTo>
                  <a:pt x="0" y="0"/>
                </a:lnTo>
                <a:lnTo>
                  <a:pt x="0" y="60960"/>
                </a:lnTo>
                <a:lnTo>
                  <a:pt x="64007" y="60960"/>
                </a:lnTo>
                <a:lnTo>
                  <a:pt x="64007" y="0"/>
                </a:lnTo>
                <a:close/>
              </a:path>
            </a:pathLst>
          </a:custGeom>
          <a:solidFill>
            <a:srgbClr val="5FCAE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8" name="Grafik 27">
            <a:extLst>
              <a:ext uri="{FF2B5EF4-FFF2-40B4-BE49-F238E27FC236}">
                <a16:creationId xmlns:a16="http://schemas.microsoft.com/office/drawing/2014/main" id="{00000000-0008-0000-0500-00001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4908865"/>
              </p:ext>
            </p:extLst>
          </p:nvPr>
        </p:nvGraphicFramePr>
        <p:xfrm>
          <a:off x="678179" y="1987806"/>
          <a:ext cx="5341621" cy="3879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104" y="0"/>
              <a:ext cx="9939528" cy="6857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5626608"/>
              <a:ext cx="12192000" cy="868680"/>
            </a:xfrm>
            <a:custGeom>
              <a:avLst/>
              <a:gdLst/>
              <a:ahLst/>
              <a:cxnLst/>
              <a:rect l="l" t="t" r="r" b="b"/>
              <a:pathLst>
                <a:path w="12192000" h="868679">
                  <a:moveTo>
                    <a:pt x="12192000" y="0"/>
                  </a:moveTo>
                  <a:lnTo>
                    <a:pt x="0" y="0"/>
                  </a:lnTo>
                  <a:lnTo>
                    <a:pt x="0" y="868680"/>
                  </a:lnTo>
                  <a:lnTo>
                    <a:pt x="12192000" y="86868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5FCA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1959864"/>
            <a:ext cx="12192000" cy="722630"/>
          </a:xfrm>
          <a:custGeom>
            <a:avLst/>
            <a:gdLst/>
            <a:ahLst/>
            <a:cxnLst/>
            <a:rect l="l" t="t" r="r" b="b"/>
            <a:pathLst>
              <a:path w="12192000" h="722630">
                <a:moveTo>
                  <a:pt x="12192000" y="0"/>
                </a:moveTo>
                <a:lnTo>
                  <a:pt x="0" y="0"/>
                </a:lnTo>
                <a:lnTo>
                  <a:pt x="0" y="722376"/>
                </a:lnTo>
                <a:lnTo>
                  <a:pt x="12192000" y="722376"/>
                </a:lnTo>
                <a:lnTo>
                  <a:pt x="12192000" y="0"/>
                </a:lnTo>
                <a:close/>
              </a:path>
            </a:pathLst>
          </a:custGeom>
          <a:solidFill>
            <a:srgbClr val="5FCA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4899786" y="1882521"/>
            <a:ext cx="23952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0" dirty="0">
                <a:solidFill>
                  <a:srgbClr val="404040"/>
                </a:solidFill>
              </a:rPr>
              <a:t>Спасибо!</a:t>
            </a:r>
            <a:endParaRPr sz="4800"/>
          </a:p>
        </p:txBody>
      </p:sp>
      <p:sp>
        <p:nvSpPr>
          <p:cNvPr id="5" name="object 5"/>
          <p:cNvSpPr txBox="1"/>
          <p:nvPr/>
        </p:nvSpPr>
        <p:spPr>
          <a:xfrm>
            <a:off x="3706306" y="5606288"/>
            <a:ext cx="8499156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2735"/>
              </a:lnSpc>
              <a:spcBef>
                <a:spcPts val="100"/>
              </a:spcBef>
            </a:pPr>
            <a:r>
              <a:rPr sz="2400" spc="-10" dirty="0" smtClean="0">
                <a:solidFill>
                  <a:srgbClr val="404040"/>
                </a:solidFill>
                <a:latin typeface="Calibri"/>
                <a:cs typeface="Calibri"/>
              </a:rPr>
              <a:t>‘’</a:t>
            </a:r>
            <a:r>
              <a:rPr lang="ru-RU" sz="2400" spc="-10" dirty="0" smtClean="0">
                <a:solidFill>
                  <a:srgbClr val="404040"/>
                </a:solidFill>
                <a:latin typeface="Calibri"/>
                <a:cs typeface="Calibri"/>
              </a:rPr>
              <a:t> «Кто заботится о природе, тот заботится о своём будущем».</a:t>
            </a:r>
            <a:r>
              <a:rPr sz="2400" spc="-35" dirty="0" smtClean="0">
                <a:solidFill>
                  <a:srgbClr val="404040"/>
                </a:solidFill>
                <a:latin typeface="Calibri"/>
                <a:cs typeface="Calibri"/>
              </a:rPr>
              <a:t>.’’</a:t>
            </a:r>
            <a:endParaRPr sz="2400" dirty="0" smtClean="0">
              <a:latin typeface="Calibri"/>
              <a:cs typeface="Calibri"/>
            </a:endParaRPr>
          </a:p>
          <a:p>
            <a:pPr marR="7620" algn="r">
              <a:lnSpc>
                <a:spcPts val="2735"/>
              </a:lnSpc>
            </a:pPr>
            <a:r>
              <a:rPr lang="az-Cyrl-AZ" sz="2400" b="1" spc="-20" dirty="0" smtClean="0">
                <a:solidFill>
                  <a:srgbClr val="404040"/>
                </a:solidFill>
                <a:latin typeface="Calibri"/>
                <a:cs typeface="Calibri"/>
              </a:rPr>
              <a:t>Турецкая пословица</a:t>
            </a:r>
            <a:r>
              <a:rPr lang="az-Cyrl-AZ" sz="2400" spc="-20" dirty="0" smtClean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9" name="Resim 8" descr="https://www.justinianohotels.com/park-conti/uploads/logo/logo_1714132944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" y="0"/>
            <a:ext cx="3699379" cy="1547092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2509</Words>
  <Application>Microsoft Office PowerPoint</Application>
  <PresentationFormat>Geniş ekran</PresentationFormat>
  <Paragraphs>279</Paragraphs>
  <Slides>47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47</vt:i4>
      </vt:variant>
    </vt:vector>
  </HeadingPairs>
  <TitlesOfParts>
    <vt:vector size="52" baseType="lpstr">
      <vt:lpstr>Arial</vt:lpstr>
      <vt:lpstr>Arial MT</vt:lpstr>
      <vt:lpstr>Calibri</vt:lpstr>
      <vt:lpstr>Lucida Sans Unicode</vt:lpstr>
      <vt:lpstr>Office Theme</vt:lpstr>
      <vt:lpstr>PowerPoint Sunusu</vt:lpstr>
      <vt:lpstr>ДОКЛАД О УСТОЙЧИВОМ РАЗВИТИИ ПАРКА КОНТИ ДЖУСТИНИАНО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НАШЕ СООБЩЕНИЕ О УСТОЙЧИВОМ РАЗВИТИИ Как семья отеля Justiniano Park Conti,</vt:lpstr>
      <vt:lpstr>Доклад о действиях по устойчивому развитию</vt:lpstr>
      <vt:lpstr>PowerPoint Sunusu</vt:lpstr>
      <vt:lpstr>Культура, Наследие и Ценности</vt:lpstr>
      <vt:lpstr>Культура, Наследие и Ценности</vt:lpstr>
      <vt:lpstr>Культура, Наследие и Ценности</vt:lpstr>
      <vt:lpstr>Культура, Наследие и Ценности</vt:lpstr>
      <vt:lpstr>Культура, Наследие и Ценности</vt:lpstr>
      <vt:lpstr>Культура, Наследие и Ценности</vt:lpstr>
      <vt:lpstr>Культура, Наследие и Ценности</vt:lpstr>
      <vt:lpstr>Наши закупки с учетом охраны окружающей среды</vt:lpstr>
      <vt:lpstr>Дети и Люди с Обычными Потребностями</vt:lpstr>
      <vt:lpstr>PowerPoint Sunusu</vt:lpstr>
      <vt:lpstr>PowerPoint Sunusu</vt:lpstr>
      <vt:lpstr>Отчет о устойчивом развитии</vt:lpstr>
      <vt:lpstr>Отчет о устойчивом развитии</vt:lpstr>
      <vt:lpstr>Отчет о устойчивом развитии</vt:lpstr>
      <vt:lpstr>Отчет о устойчивом развитии</vt:lpstr>
      <vt:lpstr>Отчет о устойчивом развитии</vt:lpstr>
      <vt:lpstr>PowerPoint Sunusu</vt:lpstr>
      <vt:lpstr>Отчет о устойчивом развитии Карта Рисков Воды</vt:lpstr>
      <vt:lpstr>Отчет о устойчивом развитии</vt:lpstr>
      <vt:lpstr>Отчет о устойчивом развитии</vt:lpstr>
      <vt:lpstr>Управление Отходами</vt:lpstr>
      <vt:lpstr>Управление Отходами</vt:lpstr>
      <vt:lpstr>Управление Отходами</vt:lpstr>
      <vt:lpstr>Управление Отходами</vt:lpstr>
      <vt:lpstr>Наши Экологические Деятельности</vt:lpstr>
      <vt:lpstr>Удовлетворенность Гостей</vt:lpstr>
      <vt:lpstr>Наш Вклад в Экономику Региона</vt:lpstr>
      <vt:lpstr>PowerPoint Sunusu</vt:lpstr>
      <vt:lpstr>PowerPoint Sunusu</vt:lpstr>
      <vt:lpstr>Наша Доля Местного Персонала;</vt:lpstr>
      <vt:lpstr>Доля Женщин-Сотрудников;</vt:lpstr>
      <vt:lpstr>Доля распределения сотрудников по возрасту. </vt:lpstr>
      <vt:lpstr>Количество использования Упакованных Продуктов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cp:lastModifiedBy>Sema Özdoğan</cp:lastModifiedBy>
  <cp:revision>6</cp:revision>
  <dcterms:created xsi:type="dcterms:W3CDTF">2026-09-23T07:39:46Z</dcterms:created>
  <dcterms:modified xsi:type="dcterms:W3CDTF">2026-09-23T00:45:32Z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v10.0.20070.1</vt:lpwstr>
  </property>
  <property fmtid="{D5CDD505-2E9C-101B-9397-08002B2CF9AE}" pid="3" name="Created">
    <vt:filetime>2024-09-25T00:00:00Z</vt:filetime>
  </property>
  <property fmtid="{D5CDD505-2E9C-101B-9397-08002B2CF9AE}" pid="4" name="Creator">
    <vt:lpwstr>Microsoft® PowerPoint® 2016</vt:lpwstr>
  </property>
  <property fmtid="{D5CDD505-2E9C-101B-9397-08002B2CF9AE}" pid="5" name="LastSaved">
    <vt:filetime>2026-09-23T00:00:00Z</vt:filetime>
  </property>
  <property fmtid="{D5CDD505-2E9C-101B-9397-08002B2CF9AE}" pid="6" name="Producer">
    <vt:lpwstr>www.ilovepdf.com</vt:lpwstr>
  </property>
</Properties>
</file>